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4"/>
    <p:sldMasterId id="2147483652" r:id="rId5"/>
    <p:sldMasterId id="2147483654" r:id="rId6"/>
    <p:sldMasterId id="2147483676" r:id="rId7"/>
    <p:sldMasterId id="2147483678" r:id="rId8"/>
    <p:sldMasterId id="2147483656" r:id="rId9"/>
    <p:sldMasterId id="2147483658" r:id="rId10"/>
    <p:sldMasterId id="2147483665" r:id="rId11"/>
  </p:sldMasterIdLst>
  <p:notesMasterIdLst>
    <p:notesMasterId r:id="rId18"/>
  </p:notesMasterIdLst>
  <p:sldIdLst>
    <p:sldId id="290" r:id="rId12"/>
    <p:sldId id="285" r:id="rId13"/>
    <p:sldId id="284" r:id="rId14"/>
    <p:sldId id="274" r:id="rId15"/>
    <p:sldId id="288" r:id="rId16"/>
    <p:sldId id="29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pos="53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3DC001-D31F-0BB9-71DA-4EF3BE0347A4}" name="DeJong, David /GA011" initials="DD/" userId="S::david.dejong@nm.com::99dd4138-85c9-495f-bcdd-dff9e080e249" providerId="AD"/>
  <p188:author id="{593E16D5-DB26-9784-F28E-0286B47C6996}" name="Al-Bahish, Ann" initials="AA" userId="S::AALBAHI@citgo.com::fc0469f3-bcdb-4e67-8823-980a3a682d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459" autoAdjust="0"/>
    <p:restoredTop sz="94604"/>
  </p:normalViewPr>
  <p:slideViewPr>
    <p:cSldViewPr snapToGrid="0" snapToObjects="1" showGuides="1">
      <p:cViewPr varScale="1">
        <p:scale>
          <a:sx n="62" d="100"/>
          <a:sy n="62" d="100"/>
        </p:scale>
        <p:origin x="84" y="268"/>
      </p:cViewPr>
      <p:guideLst>
        <p:guide orient="horz" pos="624"/>
        <p:guide pos="408"/>
        <p:guide pos="5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D405D-3BCF-45BF-B393-388A1F446A0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37119-BC5E-4946-80AA-E73EDB6A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6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red and white box&#10;&#10;Description automatically generated">
            <a:extLst>
              <a:ext uri="{FF2B5EF4-FFF2-40B4-BE49-F238E27FC236}">
                <a16:creationId xmlns:a16="http://schemas.microsoft.com/office/drawing/2014/main" id="{E432352E-E532-E535-896C-1F3BDADCE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148" y="1392741"/>
            <a:ext cx="7415156" cy="1482441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087" y="3429000"/>
            <a:ext cx="7467600" cy="91408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04C8D-0E84-474E-94D4-C61D2C1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14157" y="59702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7" name="Picture 6" descr="A logo of a company&#10;&#10;Description automatically generated">
            <a:extLst>
              <a:ext uri="{FF2B5EF4-FFF2-40B4-BE49-F238E27FC236}">
                <a16:creationId xmlns:a16="http://schemas.microsoft.com/office/drawing/2014/main" id="{7AD524BC-4D00-5461-FA5D-1AEC138E6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198" y="510540"/>
            <a:ext cx="1057461" cy="10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77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ontainer&#10;&#10;Description automatically generated">
            <a:extLst>
              <a:ext uri="{FF2B5EF4-FFF2-40B4-BE49-F238E27FC236}">
                <a16:creationId xmlns:a16="http://schemas.microsoft.com/office/drawing/2014/main" id="{C7E599F0-BF82-500E-02EF-3D790A9AE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443" y="1982771"/>
            <a:ext cx="6438677" cy="1482441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382" y="4046189"/>
            <a:ext cx="6432738" cy="91408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04C8D-0E84-474E-94D4-C61D2C1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9443" y="50828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40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380" y="1609912"/>
            <a:ext cx="9817100" cy="571383"/>
          </a:xfrm>
          <a:prstGeom prst="rect">
            <a:avLst/>
          </a:prstGeo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380" y="2666731"/>
            <a:ext cx="7578970" cy="33293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7D6CF0-400C-7E47-B7B5-20F786CBD014}"/>
              </a:ext>
            </a:extLst>
          </p:cNvPr>
          <p:cNvCxnSpPr/>
          <p:nvPr userDrawn="1"/>
        </p:nvCxnSpPr>
        <p:spPr>
          <a:xfrm flipV="1">
            <a:off x="655512" y="2184882"/>
            <a:ext cx="981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10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A9F9-A5B2-9D16-8AB6-49A7DE0CA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380" y="1609912"/>
            <a:ext cx="9817100" cy="571383"/>
          </a:xfrm>
          <a:prstGeom prst="rect">
            <a:avLst/>
          </a:prstGeom>
        </p:spPr>
        <p:txBody>
          <a:bodyPr anchor="t" anchorCtr="0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F32AE-9804-3EC2-5C55-FE66F8A06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380" y="2666731"/>
            <a:ext cx="7578970" cy="33293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8499C2-96BA-083C-7257-29D4EA43A081}"/>
              </a:ext>
            </a:extLst>
          </p:cNvPr>
          <p:cNvCxnSpPr/>
          <p:nvPr userDrawn="1"/>
        </p:nvCxnSpPr>
        <p:spPr>
          <a:xfrm flipV="1">
            <a:off x="655512" y="2184882"/>
            <a:ext cx="981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50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A9F9-A5B2-9D16-8AB6-49A7DE0CA7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380" y="1609912"/>
            <a:ext cx="9817100" cy="571383"/>
          </a:xfrm>
          <a:prstGeom prst="rect">
            <a:avLst/>
          </a:prstGeom>
        </p:spPr>
        <p:txBody>
          <a:bodyPr anchor="t" anchorCtr="0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F32AE-9804-3EC2-5C55-FE66F8A06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380" y="2666731"/>
            <a:ext cx="7578970" cy="33293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8499C2-96BA-083C-7257-29D4EA43A081}"/>
              </a:ext>
            </a:extLst>
          </p:cNvPr>
          <p:cNvCxnSpPr/>
          <p:nvPr userDrawn="1"/>
        </p:nvCxnSpPr>
        <p:spPr>
          <a:xfrm flipV="1">
            <a:off x="655512" y="2184882"/>
            <a:ext cx="9817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38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55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CF93-68BB-D443-B5AF-BC117C5DE1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121" y="139763"/>
            <a:ext cx="10750775" cy="676891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>
              <a:lnSpc>
                <a:spcPct val="100000"/>
              </a:lnSpc>
              <a:defRPr sz="3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8778" y="989242"/>
            <a:ext cx="10736488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905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9121" y="990600"/>
            <a:ext cx="5255704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59905" y="990600"/>
            <a:ext cx="5255704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3B3EF-A516-717A-3A32-F02344A5BE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121" y="139763"/>
            <a:ext cx="10750775" cy="676891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>
              <a:lnSpc>
                <a:spcPct val="100000"/>
              </a:lnSpc>
              <a:defRPr sz="3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823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Alterna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4628" y="990600"/>
            <a:ext cx="3419588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55618" y="990600"/>
            <a:ext cx="7074278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A9F14-1255-5A9D-C320-640341D291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121" y="139763"/>
            <a:ext cx="10750775" cy="676891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>
              <a:lnSpc>
                <a:spcPct val="100000"/>
              </a:lnSpc>
              <a:defRPr sz="3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11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Alterna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10308" y="990600"/>
            <a:ext cx="3419588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9121" y="990600"/>
            <a:ext cx="7074278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E4FFC-706E-6425-6EA3-AC1349707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121" y="139763"/>
            <a:ext cx="10750775" cy="676891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>
              <a:lnSpc>
                <a:spcPct val="100000"/>
              </a:lnSpc>
              <a:defRPr sz="3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62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9121" y="990600"/>
            <a:ext cx="3426561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38547" y="990600"/>
            <a:ext cx="3426561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03335" y="990600"/>
            <a:ext cx="3426561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526B8-094A-9F73-7A12-22AC429CF8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121" y="139763"/>
            <a:ext cx="10750775" cy="676891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>
              <a:lnSpc>
                <a:spcPct val="100000"/>
              </a:lnSpc>
              <a:defRPr sz="3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41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hip in the water&#10;&#10;Description automatically generated">
            <a:extLst>
              <a:ext uri="{FF2B5EF4-FFF2-40B4-BE49-F238E27FC236}">
                <a16:creationId xmlns:a16="http://schemas.microsoft.com/office/drawing/2014/main" id="{5458843B-4AF1-6037-2A0F-51615CD1C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443" y="1982771"/>
            <a:ext cx="6438677" cy="1482441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382" y="4046189"/>
            <a:ext cx="6432738" cy="91408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04C8D-0E84-474E-94D4-C61D2C1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9443" y="50828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14" name="Picture 13" descr="A logo of a company&#10;&#10;Description automatically generated">
            <a:extLst>
              <a:ext uri="{FF2B5EF4-FFF2-40B4-BE49-F238E27FC236}">
                <a16:creationId xmlns:a16="http://schemas.microsoft.com/office/drawing/2014/main" id="{686C6F48-84DB-FE2D-DE76-5D507DA80A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198" y="510540"/>
            <a:ext cx="1057461" cy="10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1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9121" y="990600"/>
            <a:ext cx="2508248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06471" y="990600"/>
            <a:ext cx="2508248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55768" y="990600"/>
            <a:ext cx="2508248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03104" y="990600"/>
            <a:ext cx="2508248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8670" indent="-285750">
              <a:spcBef>
                <a:spcPts val="600"/>
              </a:spcBef>
              <a:buFont typeface="Arial" panose="020B0604020202020204" pitchFamily="34" charset="0"/>
              <a:buChar char="•"/>
              <a:defRPr sz="2400" baseline="0"/>
            </a:lvl2pPr>
            <a:lvl3pPr marL="731520" indent="0">
              <a:spcBef>
                <a:spcPts val="600"/>
              </a:spcBef>
              <a:buSzPct val="75000"/>
              <a:buFont typeface="Courier New" panose="02070309020205020404" pitchFamily="49" charset="0"/>
              <a:buNone/>
              <a:defRPr sz="1600"/>
            </a:lvl3pPr>
            <a:lvl4pPr marL="1188720" indent="0">
              <a:spcBef>
                <a:spcPts val="600"/>
              </a:spcBef>
              <a:buNone/>
              <a:defRPr sz="1400"/>
            </a:lvl4pPr>
            <a:lvl5pPr indent="-18288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16B795-10BA-0B13-917A-DD8A3E27F9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121" y="139763"/>
            <a:ext cx="10750775" cy="676891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>
              <a:lnSpc>
                <a:spcPct val="100000"/>
              </a:lnSpc>
              <a:defRPr sz="3200" b="1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4964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CDCF93-68BB-D443-B5AF-BC117C5DE135}"/>
              </a:ext>
            </a:extLst>
          </p:cNvPr>
          <p:cNvSpPr txBox="1">
            <a:spLocks/>
          </p:cNvSpPr>
          <p:nvPr userDrawn="1"/>
        </p:nvSpPr>
        <p:spPr>
          <a:xfrm>
            <a:off x="838201" y="87781"/>
            <a:ext cx="10750775" cy="67689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1C3662D-3CA9-4C0F-DB88-52FE21CEF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14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7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factory&#10;&#10;Description automatically generated">
            <a:extLst>
              <a:ext uri="{FF2B5EF4-FFF2-40B4-BE49-F238E27FC236}">
                <a16:creationId xmlns:a16="http://schemas.microsoft.com/office/drawing/2014/main" id="{A1B9E65E-914B-5D5A-AA94-9054FCAE9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443" y="1982771"/>
            <a:ext cx="6438677" cy="1482441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382" y="4046189"/>
            <a:ext cx="6432738" cy="91408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04C8D-0E84-474E-94D4-C61D2C1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9443" y="50828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14" name="Picture 13" descr="A logo of a company&#10;&#10;Description automatically generated">
            <a:extLst>
              <a:ext uri="{FF2B5EF4-FFF2-40B4-BE49-F238E27FC236}">
                <a16:creationId xmlns:a16="http://schemas.microsoft.com/office/drawing/2014/main" id="{686C6F48-84DB-FE2D-DE76-5D507DA80A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198" y="510540"/>
            <a:ext cx="1057461" cy="10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35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factory&#10;&#10;Description automatically generated">
            <a:extLst>
              <a:ext uri="{FF2B5EF4-FFF2-40B4-BE49-F238E27FC236}">
                <a16:creationId xmlns:a16="http://schemas.microsoft.com/office/drawing/2014/main" id="{1F789D18-47F6-6C1E-C2A7-42377F8FE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443" y="1982771"/>
            <a:ext cx="6438677" cy="1482441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382" y="4046189"/>
            <a:ext cx="6432738" cy="91408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04C8D-0E84-474E-94D4-C61D2C1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9443" y="50828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14" name="Picture 13" descr="A logo of a company&#10;&#10;Description automatically generated">
            <a:extLst>
              <a:ext uri="{FF2B5EF4-FFF2-40B4-BE49-F238E27FC236}">
                <a16:creationId xmlns:a16="http://schemas.microsoft.com/office/drawing/2014/main" id="{686C6F48-84DB-FE2D-DE76-5D507DA80A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198" y="510540"/>
            <a:ext cx="1057461" cy="10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06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and orange corner&#10;&#10;Description automatically generated">
            <a:extLst>
              <a:ext uri="{FF2B5EF4-FFF2-40B4-BE49-F238E27FC236}">
                <a16:creationId xmlns:a16="http://schemas.microsoft.com/office/drawing/2014/main" id="{54129BD1-5256-AD33-8992-FB7F9BF9E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443" y="1982771"/>
            <a:ext cx="6438677" cy="1482441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382" y="4046189"/>
            <a:ext cx="6432738" cy="91408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04C8D-0E84-474E-94D4-C61D2C1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9443" y="50828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14" name="Picture 13" descr="A logo of a company&#10;&#10;Description automatically generated">
            <a:extLst>
              <a:ext uri="{FF2B5EF4-FFF2-40B4-BE49-F238E27FC236}">
                <a16:creationId xmlns:a16="http://schemas.microsoft.com/office/drawing/2014/main" id="{686C6F48-84DB-FE2D-DE76-5D507DA80A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198" y="510540"/>
            <a:ext cx="1057461" cy="10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33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erson wearing a white hat&#10;&#10;Description automatically generated">
            <a:extLst>
              <a:ext uri="{FF2B5EF4-FFF2-40B4-BE49-F238E27FC236}">
                <a16:creationId xmlns:a16="http://schemas.microsoft.com/office/drawing/2014/main" id="{79E1C7E3-A228-330F-0236-3F0CF7CA8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443" y="1982771"/>
            <a:ext cx="6438677" cy="1482441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382" y="4046189"/>
            <a:ext cx="6432738" cy="91408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04C8D-0E84-474E-94D4-C61D2C1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9443" y="50828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14" name="Picture 13" descr="A logo of a company&#10;&#10;Description automatically generated">
            <a:extLst>
              <a:ext uri="{FF2B5EF4-FFF2-40B4-BE49-F238E27FC236}">
                <a16:creationId xmlns:a16="http://schemas.microsoft.com/office/drawing/2014/main" id="{686C6F48-84DB-FE2D-DE76-5D507DA80A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198" y="510540"/>
            <a:ext cx="1057461" cy="10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30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8BFFD970-08F9-8F33-1223-5682C5B9B5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443" y="1982771"/>
            <a:ext cx="6438677" cy="1482441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382" y="4046189"/>
            <a:ext cx="6432738" cy="91408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04C8D-0E84-474E-94D4-C61D2C1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9443" y="50828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14" name="Picture 13" descr="A logo of a company&#10;&#10;Description automatically generated">
            <a:extLst>
              <a:ext uri="{FF2B5EF4-FFF2-40B4-BE49-F238E27FC236}">
                <a16:creationId xmlns:a16="http://schemas.microsoft.com/office/drawing/2014/main" id="{686C6F48-84DB-FE2D-DE76-5D507DA80A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198" y="510540"/>
            <a:ext cx="1057461" cy="10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0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48DCED1C-AFBE-0A91-A2A5-10A0458FB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443" y="1982771"/>
            <a:ext cx="6438677" cy="1482441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382" y="4046189"/>
            <a:ext cx="6432738" cy="91408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04C8D-0E84-474E-94D4-C61D2C1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9443" y="50828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14" name="Picture 13" descr="A logo of a company&#10;&#10;Description automatically generated">
            <a:extLst>
              <a:ext uri="{FF2B5EF4-FFF2-40B4-BE49-F238E27FC236}">
                <a16:creationId xmlns:a16="http://schemas.microsoft.com/office/drawing/2014/main" id="{686C6F48-84DB-FE2D-DE76-5D507DA80A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198" y="510540"/>
            <a:ext cx="1057461" cy="10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28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tank&#10;&#10;Description automatically generated">
            <a:extLst>
              <a:ext uri="{FF2B5EF4-FFF2-40B4-BE49-F238E27FC236}">
                <a16:creationId xmlns:a16="http://schemas.microsoft.com/office/drawing/2014/main" id="{40A33BB1-4B17-2B6D-1F92-51E87A0449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443" y="1982771"/>
            <a:ext cx="6438677" cy="1482441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382" y="4046189"/>
            <a:ext cx="6432738" cy="91408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04C8D-0E84-474E-94D4-C61D2C1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89443" y="50828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14" name="Picture 13" descr="A logo of a company&#10;&#10;Description automatically generated">
            <a:extLst>
              <a:ext uri="{FF2B5EF4-FFF2-40B4-BE49-F238E27FC236}">
                <a16:creationId xmlns:a16="http://schemas.microsoft.com/office/drawing/2014/main" id="{686C6F48-84DB-FE2D-DE76-5D507DA80A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198" y="510540"/>
            <a:ext cx="1057461" cy="10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85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776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urface with a shadow&#10;&#10;Description automatically generated with medium confidence">
            <a:extLst>
              <a:ext uri="{FF2B5EF4-FFF2-40B4-BE49-F238E27FC236}">
                <a16:creationId xmlns:a16="http://schemas.microsoft.com/office/drawing/2014/main" id="{BA561F5B-20F8-1386-997C-F275C6B48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9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380B758F-8F5F-6261-5D68-32C10F9A15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ed and orange background&#10;&#10;Description automatically generated">
            <a:extLst>
              <a:ext uri="{FF2B5EF4-FFF2-40B4-BE49-F238E27FC236}">
                <a16:creationId xmlns:a16="http://schemas.microsoft.com/office/drawing/2014/main" id="{74EDAC2D-FBC6-04F4-345D-8CA19C75DE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lines&#10;&#10;Description automatically generated">
            <a:extLst>
              <a:ext uri="{FF2B5EF4-FFF2-40B4-BE49-F238E27FC236}">
                <a16:creationId xmlns:a16="http://schemas.microsoft.com/office/drawing/2014/main" id="{CF1B6676-959D-36A9-9ABC-4EBAA83D0F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3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BA4EFCE-CCB4-7C57-44E9-511C72CFD51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899904" y="6315456"/>
            <a:ext cx="1792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/>
              <a:t> </a:t>
            </a:r>
            <a:fld id="{86468B97-FE74-4AB8-9EBE-E11114E56907}" type="slidenum">
              <a:rPr lang="en-US" sz="1400" i="1" smtClean="0"/>
              <a:t>‹#›</a:t>
            </a:fld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1257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63" r:id="rId3"/>
    <p:sldLayoutId id="2147483661" r:id="rId4"/>
    <p:sldLayoutId id="2147483662" r:id="rId5"/>
    <p:sldLayoutId id="214748366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2C2BC2C7-629D-F663-80B7-F3F09D2F22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3CDCF93-68BB-D443-B5AF-BC117C5DE135}"/>
              </a:ext>
            </a:extLst>
          </p:cNvPr>
          <p:cNvSpPr txBox="1">
            <a:spLocks/>
          </p:cNvSpPr>
          <p:nvPr userDrawn="1"/>
        </p:nvSpPr>
        <p:spPr>
          <a:xfrm>
            <a:off x="838201" y="87781"/>
            <a:ext cx="10750775" cy="67689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4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96B7B-A96D-C758-9D70-1EB30A28C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CBF1-BCE5-EC4F-02A6-68ACABE23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9511" y="2687779"/>
            <a:ext cx="9872978" cy="14824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Addressing Community Concerns</a:t>
            </a:r>
          </a:p>
        </p:txBody>
      </p:sp>
    </p:spTree>
    <p:extLst>
      <p:ext uri="{BB962C8B-B14F-4D97-AF65-F5344CB8AC3E}">
        <p14:creationId xmlns:p14="http://schemas.microsoft.com/office/powerpoint/2010/main" val="285801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E6E1DC-54EA-C49C-F9F6-2D8E83E0C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2911" b="1"/>
          <a:stretch>
            <a:fillRect/>
          </a:stretch>
        </p:blipFill>
        <p:spPr>
          <a:xfrm>
            <a:off x="7831121" y="973293"/>
            <a:ext cx="3781758" cy="4911413"/>
          </a:xfrm>
          <a:ln w="12700"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0730E6-B795-8DD3-13C6-948318CC37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December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C0173-65BC-9AAA-46E5-FCD1350E387E}"/>
              </a:ext>
            </a:extLst>
          </p:cNvPr>
          <p:cNvSpPr txBox="1"/>
          <p:nvPr/>
        </p:nvSpPr>
        <p:spPr>
          <a:xfrm>
            <a:off x="579121" y="1283463"/>
            <a:ext cx="6064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Concern:</a:t>
            </a:r>
          </a:p>
          <a:p>
            <a:r>
              <a:rPr lang="en-US" sz="2000" dirty="0"/>
              <a:t>CITGO Lemont chemical releases for benzene were 20,000 </a:t>
            </a:r>
            <a:r>
              <a:rPr lang="en-US" sz="2000" dirty="0" err="1"/>
              <a:t>lbs</a:t>
            </a:r>
            <a:r>
              <a:rPr lang="en-US" sz="2000" dirty="0"/>
              <a:t> in 2020.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In fact…</a:t>
            </a:r>
          </a:p>
          <a:p>
            <a:r>
              <a:rPr lang="en-US" sz="2000" dirty="0"/>
              <a:t>In fact, the reported number was the result of a data entry error. The actual benzene reported was half of this value and has been corrected in the federal database.</a:t>
            </a:r>
          </a:p>
          <a:p>
            <a:endParaRPr lang="en-US" sz="2000" dirty="0"/>
          </a:p>
          <a:p>
            <a:r>
              <a:rPr lang="en-US" sz="1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65878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137FF77-E188-6453-F8C3-95FC5253B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068" r="17129" b="60710"/>
          <a:stretch>
            <a:fillRect/>
          </a:stretch>
        </p:blipFill>
        <p:spPr>
          <a:xfrm>
            <a:off x="6632271" y="1000859"/>
            <a:ext cx="4834834" cy="2813504"/>
          </a:xfrm>
          <a:ln w="12700"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B8B723-F7CA-095C-D23F-A30AAD5156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October 4,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42A68-E48C-8B7D-B0E3-D053F48548BF}"/>
              </a:ext>
            </a:extLst>
          </p:cNvPr>
          <p:cNvSpPr txBox="1"/>
          <p:nvPr/>
        </p:nvSpPr>
        <p:spPr>
          <a:xfrm>
            <a:off x="579121" y="1314929"/>
            <a:ext cx="5498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Concern:</a:t>
            </a:r>
          </a:p>
          <a:p>
            <a:r>
              <a:rPr lang="en-US" sz="2000" dirty="0"/>
              <a:t>CITGO Lemont’s benzene level reported in May 2025 was “way above the EPA threshold of 9 µg/m</a:t>
            </a:r>
            <a:r>
              <a:rPr lang="en-US" sz="2000" baseline="30000" dirty="0"/>
              <a:t>3</a:t>
            </a:r>
            <a:r>
              <a:rPr lang="en-US" sz="2000" dirty="0"/>
              <a:t>.”</a:t>
            </a:r>
          </a:p>
          <a:p>
            <a:endParaRPr lang="en-US" sz="2000" dirty="0"/>
          </a:p>
          <a:p>
            <a:r>
              <a:rPr lang="en-US" sz="2000" b="1" dirty="0"/>
              <a:t>In fact...</a:t>
            </a:r>
          </a:p>
          <a:p>
            <a:r>
              <a:rPr lang="en-US" sz="2000" dirty="0"/>
              <a:t>This was on the west side of the refinery. It was a temporary localized event. None of the other sampling locations showed elevated readings, and the public was not </a:t>
            </a:r>
            <a:r>
              <a:rPr lang="en-US" sz="2000"/>
              <a:t>at risk.  </a:t>
            </a:r>
            <a:endParaRPr lang="en-US" sz="2000" dirty="0"/>
          </a:p>
        </p:txBody>
      </p:sp>
      <p:pic>
        <p:nvPicPr>
          <p:cNvPr id="5" name="Picture 4" descr="A graph with red and blue lines&#10;&#10;AI-generated content may be incorrect.">
            <a:extLst>
              <a:ext uri="{FF2B5EF4-FFF2-40B4-BE49-F238E27FC236}">
                <a16:creationId xmlns:a16="http://schemas.microsoft.com/office/drawing/2014/main" id="{5AB7EF94-3543-8DC3-743B-8EFC23082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581" y="3998567"/>
            <a:ext cx="4848319" cy="22321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878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October 8, 2025</a:t>
            </a:r>
          </a:p>
        </p:txBody>
      </p:sp>
      <p:pic>
        <p:nvPicPr>
          <p:cNvPr id="13" name="Picture 12" descr="A screenshot of a newspaper&#10;&#10;AI-generated content may be incorrect.">
            <a:extLst>
              <a:ext uri="{FF2B5EF4-FFF2-40B4-BE49-F238E27FC236}">
                <a16:creationId xmlns:a16="http://schemas.microsoft.com/office/drawing/2014/main" id="{F0312B02-EF4A-47B9-2552-DFFCB91DBA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171" b="14779"/>
          <a:stretch>
            <a:fillRect/>
          </a:stretch>
        </p:blipFill>
        <p:spPr>
          <a:xfrm>
            <a:off x="9069641" y="816654"/>
            <a:ext cx="2028888" cy="2684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A close-up of a document&#10;&#10;AI-generated content may be incorrect.">
            <a:extLst>
              <a:ext uri="{FF2B5EF4-FFF2-40B4-BE49-F238E27FC236}">
                <a16:creationId xmlns:a16="http://schemas.microsoft.com/office/drawing/2014/main" id="{8EC58219-0CEC-E8E2-DDBF-78E7A7A393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171" b="14779"/>
          <a:stretch>
            <a:fillRect/>
          </a:stretch>
        </p:blipFill>
        <p:spPr>
          <a:xfrm>
            <a:off x="6886513" y="3628519"/>
            <a:ext cx="2028888" cy="26846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EB9A867F-8B25-402C-ED95-BC99098AF6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171" b="14779"/>
          <a:stretch>
            <a:fillRect/>
          </a:stretch>
        </p:blipFill>
        <p:spPr>
          <a:xfrm>
            <a:off x="6886513" y="816654"/>
            <a:ext cx="2028888" cy="2684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45877A-6E50-DBBA-ABEA-BCCBF9BB67C4}"/>
              </a:ext>
            </a:extLst>
          </p:cNvPr>
          <p:cNvSpPr txBox="1"/>
          <p:nvPr/>
        </p:nvSpPr>
        <p:spPr>
          <a:xfrm>
            <a:off x="579121" y="1298153"/>
            <a:ext cx="49072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Concern:</a:t>
            </a:r>
          </a:p>
          <a:p>
            <a:r>
              <a:rPr lang="en-US" sz="2000" dirty="0"/>
              <a:t>Public claim that CITGO refinery was 100x higher than USEPA emission limits for benzene.</a:t>
            </a:r>
          </a:p>
          <a:p>
            <a:endParaRPr lang="en-US" sz="2000" i="1" dirty="0"/>
          </a:p>
          <a:p>
            <a:r>
              <a:rPr lang="en-US" sz="2000" b="1" dirty="0"/>
              <a:t>In fact...</a:t>
            </a:r>
          </a:p>
          <a:p>
            <a:r>
              <a:rPr lang="en-US" sz="2000" dirty="0"/>
              <a:t>The emissions data (998 µg/m</a:t>
            </a:r>
            <a:r>
              <a:rPr lang="en-US" sz="2000" baseline="30000" dirty="0"/>
              <a:t>3</a:t>
            </a:r>
            <a:r>
              <a:rPr lang="en-US" sz="2000" dirty="0"/>
              <a:t>), the article, and the enforcement action all pertain to a different refinery in New Mexico not CITGO Lemont Refinery.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5137F56-3EC6-C290-C0C6-BDAE36CDA4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144"/>
          <a:stretch>
            <a:fillRect/>
          </a:stretch>
        </p:blipFill>
        <p:spPr>
          <a:xfrm>
            <a:off x="9035974" y="3622579"/>
            <a:ext cx="2062555" cy="26906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115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C49B7F-7C4B-A4FC-8B4E-0A31CD3D42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October 20, 2025</a:t>
            </a:r>
          </a:p>
        </p:txBody>
      </p:sp>
      <p:pic>
        <p:nvPicPr>
          <p:cNvPr id="12" name="Content Placeholder 9" descr="A screenshot of a document&#10;&#10;AI-generated content may be incorrect.">
            <a:extLst>
              <a:ext uri="{FF2B5EF4-FFF2-40B4-BE49-F238E27FC236}">
                <a16:creationId xmlns:a16="http://schemas.microsoft.com/office/drawing/2014/main" id="{388F05A3-8E0A-5E75-9093-53CBB31D46A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rcRect t="3842" b="10584"/>
          <a:stretch>
            <a:fillRect/>
          </a:stretch>
        </p:blipFill>
        <p:spPr>
          <a:xfrm>
            <a:off x="8971645" y="1720420"/>
            <a:ext cx="2459262" cy="4559723"/>
          </a:xfrm>
          <a:ln w="12700">
            <a:solidFill>
              <a:schemeClr val="tx1"/>
            </a:solidFill>
          </a:ln>
        </p:spPr>
      </p:pic>
      <p:pic>
        <p:nvPicPr>
          <p:cNvPr id="6" name="Content Placeholder 5" descr="A screenshot of a phone&#10;&#10;AI-generated content may be incorrect.">
            <a:extLst>
              <a:ext uri="{FF2B5EF4-FFF2-40B4-BE49-F238E27FC236}">
                <a16:creationId xmlns:a16="http://schemas.microsoft.com/office/drawing/2014/main" id="{D5A439A1-8562-6238-01E2-9B517C281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5914" t="26672" b="38738"/>
          <a:stretch>
            <a:fillRect/>
          </a:stretch>
        </p:blipFill>
        <p:spPr>
          <a:xfrm>
            <a:off x="6827319" y="1012402"/>
            <a:ext cx="3167088" cy="2822787"/>
          </a:xfrm>
          <a:ln w="127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F33712-C1C0-0D70-542D-857B62D7F16C}"/>
              </a:ext>
            </a:extLst>
          </p:cNvPr>
          <p:cNvSpPr txBox="1"/>
          <p:nvPr/>
        </p:nvSpPr>
        <p:spPr>
          <a:xfrm>
            <a:off x="553655" y="1312439"/>
            <a:ext cx="50824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Concern:</a:t>
            </a:r>
          </a:p>
          <a:p>
            <a:r>
              <a:rPr lang="en-US" sz="2000" dirty="0"/>
              <a:t>Fenceline data show excessive emissions.</a:t>
            </a:r>
          </a:p>
          <a:p>
            <a:r>
              <a:rPr lang="en-US" sz="2000" dirty="0">
                <a:effectLst/>
              </a:rPr>
              <a:t> </a:t>
            </a:r>
            <a:endParaRPr lang="en-US" sz="2000" dirty="0"/>
          </a:p>
          <a:p>
            <a:r>
              <a:rPr lang="en-US" sz="2000" b="1" dirty="0"/>
              <a:t>In fact…</a:t>
            </a:r>
          </a:p>
          <a:p>
            <a:r>
              <a:rPr lang="en-US" sz="2000" dirty="0"/>
              <a:t>This is not fenceline data. They're measurements from inside the refinery made to proactively identify any potential maintenance issues before there is impact to the local community.</a:t>
            </a:r>
          </a:p>
          <a:p>
            <a:endParaRPr lang="en-US" sz="2000" dirty="0"/>
          </a:p>
          <a:p>
            <a:r>
              <a:rPr lang="en-US" sz="2000" dirty="0"/>
              <a:t>These internal measurements are an enhancement to our fenceline program designed to identify and correct any deficiencies before becoming an issue.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431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EFDBD-7840-14D6-3F0E-479250551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72819E-19AF-8BB5-839A-2B19930A1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October 20,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B2EFE-F15A-D4E9-197A-D0CC69029C72}"/>
              </a:ext>
            </a:extLst>
          </p:cNvPr>
          <p:cNvSpPr txBox="1"/>
          <p:nvPr/>
        </p:nvSpPr>
        <p:spPr>
          <a:xfrm>
            <a:off x="579121" y="988104"/>
            <a:ext cx="689324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Concern:</a:t>
            </a:r>
          </a:p>
          <a:p>
            <a:r>
              <a:rPr lang="en-US" sz="2000" dirty="0"/>
              <a:t>Lemont residents state that “every citizen has the right to immediate public notification when hazardous chemicals are released,” citing the EPCRA. </a:t>
            </a:r>
          </a:p>
          <a:p>
            <a:endParaRPr lang="en-US" sz="2000" dirty="0"/>
          </a:p>
          <a:p>
            <a:r>
              <a:rPr lang="en-US" sz="2000" b="1" dirty="0"/>
              <a:t>In fact…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CITGO complies with EPCRA reporting requirements.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CITGO has agreed to initiate real time monitoring and to work with the Village of Lemont on an improved notification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CITGO will continue to engage with the Village of Lemont to ensure community voices are heard and appropriate actions are taken. CITGO is committed to the well-being of Lemont residents.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2" name="Content Placeholder 7" descr="A yellow and black poster&#10;&#10;AI-generated content may be incorrect.">
            <a:extLst>
              <a:ext uri="{FF2B5EF4-FFF2-40B4-BE49-F238E27FC236}">
                <a16:creationId xmlns:a16="http://schemas.microsoft.com/office/drawing/2014/main" id="{842B138D-AB91-0773-FD85-240AAEDA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44" b="9699"/>
          <a:stretch>
            <a:fillRect/>
          </a:stretch>
        </p:blipFill>
        <p:spPr>
          <a:xfrm>
            <a:off x="7988947" y="739741"/>
            <a:ext cx="3203697" cy="53785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5964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Human Capital Management RFI&amp;quot;&quot;/&gt;&lt;property id=&quot;20307&quot; value=&quot;271&quot;/&gt;&lt;/object&gt;&lt;object type=&quot;3&quot; unique_id=&quot;10004&quot;&gt;&lt;property id=&quot;20148&quot; value=&quot;5&quot;/&gt;&lt;property id=&quot;20300&quot; value=&quot;Slide 2&quot;/&gt;&lt;property id=&quot;20307&quot; value=&quot;276&quot;/&gt;&lt;/object&gt;&lt;object type=&quot;3&quot; unique_id=&quot;10005&quot;&gt;&lt;property id=&quot;20148&quot; value=&quot;5&quot;/&gt;&lt;property id=&quot;20300&quot; value=&quot;Slide 3&quot;/&gt;&lt;property id=&quot;20307&quot; value=&quot;272&quot;/&gt;&lt;/object&gt;&lt;object type=&quot;3&quot; unique_id=&quot;10006&quot;&gt;&lt;property id=&quot;20148&quot; value=&quot;5&quot;/&gt;&lt;property id=&quot;20300&quot; value=&quot;Slide 4 - &amp;quot;Section Title&amp;quot;&quot;/&gt;&lt;property id=&quot;20307&quot; value=&quot;261&quot;/&gt;&lt;/object&gt;&lt;object type=&quot;3&quot; unique_id=&quot;10007&quot;&gt;&lt;property id=&quot;20148&quot; value=&quot;5&quot;/&gt;&lt;property id=&quot;20300&quot; value=&quot;Slide 5 - &amp;quot;Slide Title&amp;quot;&quot;/&gt;&lt;property id=&quot;20307&quot; value=&quot;263&quot;/&gt;&lt;/object&gt;&lt;object type=&quot;3&quot; unique_id=&quot;10008&quot;&gt;&lt;property id=&quot;20148&quot; value=&quot;5&quot;/&gt;&lt;property id=&quot;20300&quot; value=&quot;Slide 6 - &amp;quot;Slide Title&amp;quot;&quot;/&gt;&lt;property id=&quot;20307&quot; value=&quot;274&quot;/&gt;&lt;/object&gt;&lt;object type=&quot;3&quot; unique_id=&quot;10009&quot;&gt;&lt;property id=&quot;20148&quot; value=&quot;5&quot;/&gt;&lt;property id=&quot;20300&quot; value=&quot;Slide 7&quot;/&gt;&lt;property id=&quot;20307&quot; value=&quot;273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ITGO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-CITGO-Corporate-Slides-Template-16-9" id="{73C5DB3F-E436-EE45-849C-469EF33111AD}" vid="{6E9427A4-369C-864C-AC00-1E711CA718F1}"/>
    </a:ext>
  </a:extLst>
</a:theme>
</file>

<file path=ppt/theme/theme2.xml><?xml version="1.0" encoding="utf-8"?>
<a:theme xmlns:a="http://schemas.openxmlformats.org/drawingml/2006/main" name="Table of Cont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-CITGO-Corporate-Slides-Template-16-9" id="{73C5DB3F-E436-EE45-849C-469EF33111AD}" vid="{C1AFD718-8817-3E4A-A6ED-B6D2E03D7463}"/>
    </a:ext>
  </a:extLst>
</a:theme>
</file>

<file path=ppt/theme/theme3.xml><?xml version="1.0" encoding="utf-8"?>
<a:theme xmlns:a="http://schemas.openxmlformats.org/drawingml/2006/main" name="Divid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-CITGO-Corporate-Slides-Template-16-9" id="{73C5DB3F-E436-EE45-849C-469EF33111AD}" vid="{06F1AC72-25C8-A949-A6A5-FC8DE0215D62}"/>
    </a:ext>
  </a:extLst>
</a:theme>
</file>

<file path=ppt/theme/theme4.xml><?xml version="1.0" encoding="utf-8"?>
<a:theme xmlns:a="http://schemas.openxmlformats.org/drawingml/2006/main" name="1_Divid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-CITGO-Corporate-Slides-Template-16-9" id="{73C5DB3F-E436-EE45-849C-469EF33111AD}" vid="{7B326751-8E05-2944-95E1-61755E97B579}"/>
    </a:ext>
  </a:extLst>
</a:theme>
</file>

<file path=ppt/theme/theme5.xml><?xml version="1.0" encoding="utf-8"?>
<a:theme xmlns:a="http://schemas.openxmlformats.org/drawingml/2006/main" name="2_Divid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-CITGO-Corporate-Slides-Template-16-9" id="{73C5DB3F-E436-EE45-849C-469EF33111AD}" vid="{FFEE4C85-9AF6-5F42-9B79-6B38217C92C0}"/>
    </a:ext>
  </a:extLst>
</a:theme>
</file>

<file path=ppt/theme/theme6.xml><?xml version="1.0" encoding="utf-8"?>
<a:theme xmlns:a="http://schemas.openxmlformats.org/drawingml/2006/main" name="Contents">
  <a:themeElements>
    <a:clrScheme name="CITGO">
      <a:dk1>
        <a:sysClr val="windowText" lastClr="000000"/>
      </a:dk1>
      <a:lt1>
        <a:sysClr val="window" lastClr="FFFFFF"/>
      </a:lt1>
      <a:dk2>
        <a:srgbClr val="242D38"/>
      </a:dk2>
      <a:lt2>
        <a:srgbClr val="D8D8D8"/>
      </a:lt2>
      <a:accent1>
        <a:srgbClr val="F58220"/>
      </a:accent1>
      <a:accent2>
        <a:srgbClr val="E32026"/>
      </a:accent2>
      <a:accent3>
        <a:srgbClr val="B8292F"/>
      </a:accent3>
      <a:accent4>
        <a:srgbClr val="005DAA"/>
      </a:accent4>
      <a:accent5>
        <a:srgbClr val="4794E9"/>
      </a:accent5>
      <a:accent6>
        <a:srgbClr val="D8D8D8"/>
      </a:accent6>
      <a:hlink>
        <a:srgbClr val="0563C1"/>
      </a:hlink>
      <a:folHlink>
        <a:srgbClr val="954F72"/>
      </a:folHlink>
    </a:clrScheme>
    <a:fontScheme name="CIT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-CITGO-Corporate-Slides-Template-16-9" id="{73C5DB3F-E436-EE45-849C-469EF33111AD}" vid="{D0931B6D-6624-D94B-AA4A-3CB8CD7107F4}"/>
    </a:ext>
  </a:extLst>
</a:theme>
</file>

<file path=ppt/theme/theme7.xml><?xml version="1.0" encoding="utf-8"?>
<a:theme xmlns:a="http://schemas.openxmlformats.org/drawingml/2006/main" name="Style Guide">
  <a:themeElements>
    <a:clrScheme name="CITGO">
      <a:dk1>
        <a:sysClr val="windowText" lastClr="000000"/>
      </a:dk1>
      <a:lt1>
        <a:sysClr val="window" lastClr="FFFFFF"/>
      </a:lt1>
      <a:dk2>
        <a:srgbClr val="242D38"/>
      </a:dk2>
      <a:lt2>
        <a:srgbClr val="DAD9D6"/>
      </a:lt2>
      <a:accent1>
        <a:srgbClr val="F58220"/>
      </a:accent1>
      <a:accent2>
        <a:srgbClr val="E32026"/>
      </a:accent2>
      <a:accent3>
        <a:srgbClr val="B8292F"/>
      </a:accent3>
      <a:accent4>
        <a:srgbClr val="005DAA"/>
      </a:accent4>
      <a:accent5>
        <a:srgbClr val="6BA4B8"/>
      </a:accent5>
      <a:accent6>
        <a:srgbClr val="BBC592"/>
      </a:accent6>
      <a:hlink>
        <a:srgbClr val="0563C1"/>
      </a:hlink>
      <a:folHlink>
        <a:srgbClr val="954F72"/>
      </a:folHlink>
    </a:clrScheme>
    <a:fontScheme name="CIT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-CITGO-Corporate-Slides-Template-16-9" id="{73C5DB3F-E436-EE45-849C-469EF33111AD}" vid="{34DF56DD-FECB-5645-B115-18429B411353}"/>
    </a:ext>
  </a:extLst>
</a:theme>
</file>

<file path=ppt/theme/theme8.xml><?xml version="1.0" encoding="utf-8"?>
<a:theme xmlns:a="http://schemas.openxmlformats.org/drawingml/2006/main" name="Blank">
  <a:themeElements>
    <a:clrScheme name="CITGO">
      <a:dk1>
        <a:sysClr val="windowText" lastClr="000000"/>
      </a:dk1>
      <a:lt1>
        <a:sysClr val="window" lastClr="FFFFFF"/>
      </a:lt1>
      <a:dk2>
        <a:srgbClr val="242D38"/>
      </a:dk2>
      <a:lt2>
        <a:srgbClr val="D8D8D8"/>
      </a:lt2>
      <a:accent1>
        <a:srgbClr val="F58220"/>
      </a:accent1>
      <a:accent2>
        <a:srgbClr val="E32026"/>
      </a:accent2>
      <a:accent3>
        <a:srgbClr val="B8292F"/>
      </a:accent3>
      <a:accent4>
        <a:srgbClr val="005DAA"/>
      </a:accent4>
      <a:accent5>
        <a:srgbClr val="4794E9"/>
      </a:accent5>
      <a:accent6>
        <a:srgbClr val="D8D8D8"/>
      </a:accent6>
      <a:hlink>
        <a:srgbClr val="0563C1"/>
      </a:hlink>
      <a:folHlink>
        <a:srgbClr val="954F72"/>
      </a:folHlink>
    </a:clrScheme>
    <a:fontScheme name="CIT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-CITGO-Corporate-Slides-Template-16-9" id="{73C5DB3F-E436-EE45-849C-469EF33111AD}" vid="{D59C2EC2-3600-2C4C-A0D8-9AB374EBD26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20E05456FFA4695481AD5353983BF" ma:contentTypeVersion="0" ma:contentTypeDescription="Create a new document." ma:contentTypeScope="" ma:versionID="d406c5636be05928c2c1b6dcc4ecaa5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B42971-985D-4123-98D0-6C25261DC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FC50B6-CF6B-47DF-82B9-1F55B8813D8C}">
  <ds:schemaRefs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228FD33-5CD2-4A41-8799-B7785CE3BF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2024-CITGO-Corporate-Slides-Template-16-9</Template>
  <TotalTime>1237</TotalTime>
  <Words>336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Courier New</vt:lpstr>
      <vt:lpstr>CITGO Title</vt:lpstr>
      <vt:lpstr>Table of Contents</vt:lpstr>
      <vt:lpstr>Divider Slide</vt:lpstr>
      <vt:lpstr>1_Divider Slide</vt:lpstr>
      <vt:lpstr>2_Divider Slide</vt:lpstr>
      <vt:lpstr>Contents</vt:lpstr>
      <vt:lpstr>Style Guide</vt:lpstr>
      <vt:lpstr>Blank</vt:lpstr>
      <vt:lpstr>Addressing Community Concerns</vt:lpstr>
      <vt:lpstr>December 2024</vt:lpstr>
      <vt:lpstr>October 4, 2025</vt:lpstr>
      <vt:lpstr>October 8, 2025</vt:lpstr>
      <vt:lpstr>October 20, 2025</vt:lpstr>
      <vt:lpstr>October 20, 2025</vt:lpstr>
    </vt:vector>
  </TitlesOfParts>
  <Company>CITGO Petroleum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Borosak, Brittany</dc:creator>
  <cp:lastModifiedBy>Hannon, Jennifer</cp:lastModifiedBy>
  <cp:revision>241</cp:revision>
  <dcterms:created xsi:type="dcterms:W3CDTF">2025-10-28T15:35:19Z</dcterms:created>
  <dcterms:modified xsi:type="dcterms:W3CDTF">2026-01-23T22:25:30Z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0x0101008C820E05456FFA4695481AD5353983BF</vt:lpwstr>
  </property>
  <property fmtid="{D5CDD505-2E9C-101B-9397-08002B2CF9AE}" pid="3" name="_dlc_DocIdItemGuid">
    <vt:lpwstr>a9ae6177-49b1-4092-a152-02428bba5218</vt:lpwstr>
  </property>
  <property fmtid="{D5CDD505-2E9C-101B-9397-08002B2CF9AE}" pid="4" name="MediaServiceImageTags">
    <vt:lpwstr/>
  </property>
</Properties>
</file>