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699" r:id="rId5"/>
    <p:sldMasterId id="2147483701" r:id="rId6"/>
    <p:sldMasterId id="2147483703" r:id="rId7"/>
    <p:sldMasterId id="2147483710" r:id="rId8"/>
    <p:sldMasterId id="2147483712" r:id="rId9"/>
  </p:sldMasterIdLst>
  <p:notesMasterIdLst>
    <p:notesMasterId r:id="rId18"/>
  </p:notesMasterIdLst>
  <p:sldIdLst>
    <p:sldId id="256" r:id="rId10"/>
    <p:sldId id="301" r:id="rId11"/>
    <p:sldId id="262" r:id="rId12"/>
    <p:sldId id="257" r:id="rId13"/>
    <p:sldId id="302" r:id="rId14"/>
    <p:sldId id="303" r:id="rId15"/>
    <p:sldId id="394" r:id="rId16"/>
    <p:sldId id="304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7714" autoAdjust="0"/>
  </p:normalViewPr>
  <p:slideViewPr>
    <p:cSldViewPr>
      <p:cViewPr varScale="1">
        <p:scale>
          <a:sx n="70" d="100"/>
          <a:sy n="70" d="100"/>
        </p:scale>
        <p:origin x="120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3C3FAE-FBBC-4608-B513-460D7A1BA0AF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50C226-6B94-473B-83AB-1A8A17DD5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0C226-6B94-473B-83AB-1A8A17DD50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57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0C226-6B94-473B-83AB-1A8A17DD50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0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1252B74C-794C-037B-022A-88A0027BB4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39471A78-A148-E46F-ED24-690853D9E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2D993F88-205C-768C-48C5-64B373CDC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BB404473-0878-4EB1-B01F-3EA69AA5BD01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8564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CITGO Logo process no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3048000"/>
            <a:ext cx="1506537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9"/>
          <p:cNvSpPr>
            <a:spLocks noChangeArrowheads="1"/>
          </p:cNvSpPr>
          <p:nvPr/>
        </p:nvSpPr>
        <p:spPr bwMode="auto">
          <a:xfrm>
            <a:off x="0" y="6643688"/>
            <a:ext cx="32766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en-US" sz="1200" baseline="30000">
                <a:solidFill>
                  <a:srgbClr val="000000"/>
                </a:solidFill>
                <a:latin typeface="Univers 55" pitchFamily="34" charset="0"/>
                <a:ea typeface="ＭＳ Ｐゴシック" pitchFamily="-12" charset="-128"/>
              </a:rPr>
              <a:t>©</a:t>
            </a:r>
            <a:r>
              <a:rPr lang="en-US" altLang="en-US" sz="1200" baseline="30000">
                <a:latin typeface="Univers 55" pitchFamily="34" charset="0"/>
                <a:ea typeface="ＭＳ Ｐゴシック" pitchFamily="-12" charset="-128"/>
              </a:rPr>
              <a:t> 2015 CITGO Petroleum Corporation.</a:t>
            </a:r>
          </a:p>
        </p:txBody>
      </p: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5181600" y="0"/>
            <a:ext cx="3962400" cy="514350"/>
          </a:xfrm>
          <a:prstGeom prst="rect">
            <a:avLst/>
          </a:prstGeom>
          <a:solidFill>
            <a:srgbClr val="EF3E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7" name="Picture 42" descr="CanopyTri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 r="3844" b="39384"/>
          <a:stretch>
            <a:fillRect/>
          </a:stretch>
        </p:blipFill>
        <p:spPr bwMode="auto">
          <a:xfrm>
            <a:off x="533400" y="0"/>
            <a:ext cx="4724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0" descr="PDVS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91200"/>
            <a:ext cx="24384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428625" y="1295400"/>
            <a:ext cx="5486400" cy="23622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1298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428625" y="4953000"/>
            <a:ext cx="7543800" cy="1066800"/>
          </a:xfrm>
        </p:spPr>
        <p:txBody>
          <a:bodyPr/>
          <a:lstStyle>
            <a:lvl1pPr marL="0" indent="0">
              <a:buFontTx/>
              <a:buNone/>
              <a:defRPr sz="15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90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7BE1F-4F10-4170-9FF2-79AA1B06D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7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7BE1F-4F10-4170-9FF2-79AA1B06D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59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BE498-F4C3-441D-8EF1-D50D4B993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28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4ECB1-B962-4522-9689-FAE24CF21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19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EF0C3-CC09-4B31-B881-314B3D88A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6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52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152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D9870-2D9F-49FD-B0F1-D55729F08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03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57BC0-28ED-42A4-B179-BC6694646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39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3FC35-205D-431E-95A5-47A37138B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74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50D1-C2C9-4625-89CF-0BAB80199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03A-D04B-458C-BA07-CB01DCED8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5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7BE1F-4F10-4170-9FF2-79AA1B06D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98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31BE6-8E51-4DB3-BC5F-F0EE37190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16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D0021-BAFB-440B-8EBB-34D18B543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9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09A5-3B55-4F3D-B3F4-092458AC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31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88ACD-5CE4-47DE-A72F-8E0774858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33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DD29C-1F63-4A82-98E4-5BCE9C8DA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86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62AE0-8AB2-46F1-9FC7-1F03E677A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66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3657600"/>
            <a:ext cx="41529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3657600"/>
            <a:ext cx="41529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D7642-8F14-42AD-A782-1A3AF0A9A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03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CEF1A-267C-4196-92D4-E7C3E6191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26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6E95E-EE48-49B4-8A64-0043A224F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16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1E6E4-6A24-42C3-A07D-883925ECD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8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7BE1F-4F10-4170-9FF2-79AA1B06D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31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2515B-5609-46BC-9E7F-B822BB834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73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351F-87B3-46F7-8D18-F33346050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AE39B-1A60-4A13-B1EA-E73748259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24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2895600"/>
            <a:ext cx="2114550" cy="3124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895600"/>
            <a:ext cx="6191250" cy="3124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9B6CD-28F1-40CE-A9CA-D34E673EA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91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06DC-06BA-944F-81E5-FC12434A4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611" y="2906329"/>
            <a:ext cx="5561367" cy="1482441"/>
          </a:xfrm>
          <a:prstGeom prst="rect">
            <a:avLst/>
          </a:prstGeom>
        </p:spPr>
        <p:txBody>
          <a:bodyPr anchor="t" anchorCtr="0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41CA8-9D35-9048-B603-7EC88E021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065" y="4942588"/>
            <a:ext cx="5600700" cy="91408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04C8D-0E84-474E-94D4-C61D2C108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0618" y="59702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EBFC0-CE00-A848-B1D2-2C54D5052B32}"/>
              </a:ext>
            </a:extLst>
          </p:cNvPr>
          <p:cNvSpPr txBox="1"/>
          <p:nvPr/>
        </p:nvSpPr>
        <p:spPr>
          <a:xfrm>
            <a:off x="1175657" y="6567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47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7BE1F-4F10-4170-9FF2-79AA1B06D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13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06DC-06BA-944F-81E5-FC12434A4E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755" y="2062586"/>
            <a:ext cx="7362825" cy="571383"/>
          </a:xfrm>
          <a:prstGeom prst="rect">
            <a:avLst/>
          </a:prstGeom>
        </p:spPr>
        <p:txBody>
          <a:bodyPr anchor="t" anchorCtr="0"/>
          <a:lstStyle>
            <a:lvl1pPr algn="l">
              <a:defRPr sz="2700" b="1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41CA8-9D35-9048-B603-7EC88E021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754" y="3119404"/>
            <a:ext cx="5684228" cy="33293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7D6CF0-400C-7E47-B7B5-20F786CBD014}"/>
              </a:ext>
            </a:extLst>
          </p:cNvPr>
          <p:cNvCxnSpPr/>
          <p:nvPr/>
        </p:nvCxnSpPr>
        <p:spPr>
          <a:xfrm flipV="1">
            <a:off x="444104" y="2637555"/>
            <a:ext cx="7362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572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62141CA8-9D35-9048-B603-7EC88E021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754" y="3119404"/>
            <a:ext cx="5684228" cy="33293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8C06DC-06BA-944F-81E5-FC12434A4E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755" y="2062586"/>
            <a:ext cx="7362825" cy="571383"/>
          </a:xfrm>
          <a:prstGeom prst="rect">
            <a:avLst/>
          </a:prstGeom>
        </p:spPr>
        <p:txBody>
          <a:bodyPr anchor="t" anchorCtr="0"/>
          <a:lstStyle>
            <a:lvl1pPr algn="l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7DE1E-6355-0143-B0DD-ED8B1E78CFA2}"/>
              </a:ext>
            </a:extLst>
          </p:cNvPr>
          <p:cNvCxnSpPr/>
          <p:nvPr/>
        </p:nvCxnSpPr>
        <p:spPr>
          <a:xfrm flipV="1">
            <a:off x="444104" y="2637555"/>
            <a:ext cx="73628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061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CF93-68BB-D443-B5AF-BC117C5DE13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0"/>
            <a:ext cx="7966027" cy="6172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/>
          <a:lstStyle>
            <a:lvl1pPr algn="l">
              <a:lnSpc>
                <a:spcPct val="100000"/>
              </a:lnSpc>
              <a:defRPr sz="24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4732" y="990600"/>
            <a:ext cx="7966028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1503" indent="-214313">
              <a:spcBef>
                <a:spcPts val="450"/>
              </a:spcBef>
              <a:buFont typeface="Arial" panose="020B0604020202020204" pitchFamily="34" charset="0"/>
              <a:buChar char="•"/>
              <a:defRPr sz="1800" baseline="0"/>
            </a:lvl2pPr>
            <a:lvl3pPr marL="548640" indent="0">
              <a:spcBef>
                <a:spcPts val="450"/>
              </a:spcBef>
              <a:buSzPct val="75000"/>
              <a:buFont typeface="Courier New" panose="02070309020205020404" pitchFamily="49" charset="0"/>
              <a:buNone/>
              <a:defRPr sz="1200"/>
            </a:lvl3pPr>
            <a:lvl4pPr marL="891540" indent="0">
              <a:spcBef>
                <a:spcPts val="450"/>
              </a:spcBef>
              <a:buNone/>
              <a:defRPr sz="1050"/>
            </a:lvl4pPr>
            <a:lvl5pPr indent="-137160">
              <a:spcBef>
                <a:spcPts val="450"/>
              </a:spcBef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936927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394" y="990600"/>
            <a:ext cx="3941778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1503" indent="-214313">
              <a:spcBef>
                <a:spcPts val="450"/>
              </a:spcBef>
              <a:buFont typeface="Arial" panose="020B0604020202020204" pitchFamily="34" charset="0"/>
              <a:buChar char="•"/>
              <a:defRPr sz="1800" baseline="0"/>
            </a:lvl2pPr>
            <a:lvl3pPr marL="548640" indent="0">
              <a:spcBef>
                <a:spcPts val="450"/>
              </a:spcBef>
              <a:buSzPct val="75000"/>
              <a:buFont typeface="Courier New" panose="02070309020205020404" pitchFamily="49" charset="0"/>
              <a:buNone/>
              <a:defRPr sz="1200"/>
            </a:lvl3pPr>
            <a:lvl4pPr marL="891540" indent="0">
              <a:spcBef>
                <a:spcPts val="450"/>
              </a:spcBef>
              <a:buNone/>
              <a:defRPr sz="1050"/>
            </a:lvl4pPr>
            <a:lvl5pPr indent="-137160">
              <a:spcBef>
                <a:spcPts val="450"/>
              </a:spcBef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38982" y="990600"/>
            <a:ext cx="3941778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1503" indent="-214313">
              <a:spcBef>
                <a:spcPts val="450"/>
              </a:spcBef>
              <a:buFont typeface="Arial" panose="020B0604020202020204" pitchFamily="34" charset="0"/>
              <a:buChar char="•"/>
              <a:defRPr sz="1800" baseline="0"/>
            </a:lvl2pPr>
            <a:lvl3pPr marL="548640" indent="0">
              <a:spcBef>
                <a:spcPts val="450"/>
              </a:spcBef>
              <a:buSzPct val="75000"/>
              <a:buFont typeface="Courier New" panose="02070309020205020404" pitchFamily="49" charset="0"/>
              <a:buNone/>
              <a:defRPr sz="1200"/>
            </a:lvl3pPr>
            <a:lvl4pPr marL="891540" indent="0">
              <a:spcBef>
                <a:spcPts val="450"/>
              </a:spcBef>
              <a:buNone/>
              <a:defRPr sz="1050"/>
            </a:lvl4pPr>
            <a:lvl5pPr indent="-137160">
              <a:spcBef>
                <a:spcPts val="450"/>
              </a:spcBef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0B8696-42F2-D943-B7CF-6794912ECD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0"/>
            <a:ext cx="7966027" cy="6172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/>
          <a:lstStyle>
            <a:lvl1pPr algn="l">
              <a:lnSpc>
                <a:spcPct val="100000"/>
              </a:lnSpc>
              <a:defRPr sz="24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898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152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4152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7BE1F-4F10-4170-9FF2-79AA1B06D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83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_Alterna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393" y="990600"/>
            <a:ext cx="2564691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1503" indent="-214313">
              <a:spcBef>
                <a:spcPts val="450"/>
              </a:spcBef>
              <a:buFont typeface="Arial" panose="020B0604020202020204" pitchFamily="34" charset="0"/>
              <a:buChar char="•"/>
              <a:defRPr sz="1800" baseline="0"/>
            </a:lvl2pPr>
            <a:lvl3pPr marL="548640" indent="0">
              <a:spcBef>
                <a:spcPts val="450"/>
              </a:spcBef>
              <a:buSzPct val="75000"/>
              <a:buFont typeface="Courier New" panose="02070309020205020404" pitchFamily="49" charset="0"/>
              <a:buNone/>
              <a:defRPr sz="1200"/>
            </a:lvl3pPr>
            <a:lvl4pPr marL="891540" indent="0">
              <a:spcBef>
                <a:spcPts val="450"/>
              </a:spcBef>
              <a:buNone/>
              <a:defRPr sz="1050"/>
            </a:lvl4pPr>
            <a:lvl5pPr indent="-137160">
              <a:spcBef>
                <a:spcPts val="450"/>
              </a:spcBef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374136" y="990600"/>
            <a:ext cx="5305709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1503" indent="-214313">
              <a:spcBef>
                <a:spcPts val="450"/>
              </a:spcBef>
              <a:buFont typeface="Arial" panose="020B0604020202020204" pitchFamily="34" charset="0"/>
              <a:buChar char="•"/>
              <a:defRPr sz="1800" baseline="0"/>
            </a:lvl2pPr>
            <a:lvl3pPr marL="548640" indent="0">
              <a:spcBef>
                <a:spcPts val="450"/>
              </a:spcBef>
              <a:buSzPct val="75000"/>
              <a:buFont typeface="Courier New" panose="02070309020205020404" pitchFamily="49" charset="0"/>
              <a:buNone/>
              <a:defRPr sz="1200"/>
            </a:lvl3pPr>
            <a:lvl4pPr marL="891540" indent="0">
              <a:spcBef>
                <a:spcPts val="450"/>
              </a:spcBef>
              <a:buNone/>
              <a:defRPr sz="1050"/>
            </a:lvl4pPr>
            <a:lvl5pPr indent="-137160">
              <a:spcBef>
                <a:spcPts val="450"/>
              </a:spcBef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800985-A6E7-B347-BD36-584F161B9B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0"/>
            <a:ext cx="7966027" cy="6172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/>
          <a:lstStyle>
            <a:lvl1pPr algn="l">
              <a:lnSpc>
                <a:spcPct val="100000"/>
              </a:lnSpc>
              <a:defRPr sz="24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9078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_Alternat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27041" y="990600"/>
            <a:ext cx="2564691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1503" indent="-214313">
              <a:spcBef>
                <a:spcPts val="450"/>
              </a:spcBef>
              <a:buFont typeface="Arial" panose="020B0604020202020204" pitchFamily="34" charset="0"/>
              <a:buChar char="•"/>
              <a:defRPr sz="1800" baseline="0"/>
            </a:lvl2pPr>
            <a:lvl3pPr marL="548640" indent="0">
              <a:spcBef>
                <a:spcPts val="450"/>
              </a:spcBef>
              <a:buSzPct val="75000"/>
              <a:buFont typeface="Courier New" panose="02070309020205020404" pitchFamily="49" charset="0"/>
              <a:buNone/>
              <a:defRPr sz="1200"/>
            </a:lvl3pPr>
            <a:lvl4pPr marL="891540" indent="0">
              <a:spcBef>
                <a:spcPts val="450"/>
              </a:spcBef>
              <a:buNone/>
              <a:defRPr sz="1050"/>
            </a:lvl4pPr>
            <a:lvl5pPr indent="-137160">
              <a:spcBef>
                <a:spcPts val="450"/>
              </a:spcBef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1" y="990600"/>
            <a:ext cx="5305709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1503" indent="-214313">
              <a:spcBef>
                <a:spcPts val="450"/>
              </a:spcBef>
              <a:buFont typeface="Arial" panose="020B0604020202020204" pitchFamily="34" charset="0"/>
              <a:buChar char="•"/>
              <a:defRPr sz="1800" baseline="0"/>
            </a:lvl2pPr>
            <a:lvl3pPr marL="548640" indent="0">
              <a:spcBef>
                <a:spcPts val="450"/>
              </a:spcBef>
              <a:buSzPct val="75000"/>
              <a:buFont typeface="Courier New" panose="02070309020205020404" pitchFamily="49" charset="0"/>
              <a:buNone/>
              <a:defRPr sz="1200"/>
            </a:lvl3pPr>
            <a:lvl4pPr marL="891540" indent="0">
              <a:spcBef>
                <a:spcPts val="450"/>
              </a:spcBef>
              <a:buNone/>
              <a:defRPr sz="1050"/>
            </a:lvl4pPr>
            <a:lvl5pPr indent="-137160">
              <a:spcBef>
                <a:spcPts val="450"/>
              </a:spcBef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40C5AD-12D6-F347-BFE0-841F09BDBD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0"/>
            <a:ext cx="7966027" cy="6172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/>
          <a:lstStyle>
            <a:lvl1pPr algn="l">
              <a:lnSpc>
                <a:spcPct val="100000"/>
              </a:lnSpc>
              <a:defRPr sz="24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8921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1" y="990600"/>
            <a:ext cx="2569921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1503" indent="-214313">
              <a:spcBef>
                <a:spcPts val="450"/>
              </a:spcBef>
              <a:buFont typeface="Arial" panose="020B0604020202020204" pitchFamily="34" charset="0"/>
              <a:buChar char="•"/>
              <a:defRPr sz="1800" baseline="0"/>
            </a:lvl2pPr>
            <a:lvl3pPr marL="548640" indent="0">
              <a:spcBef>
                <a:spcPts val="450"/>
              </a:spcBef>
              <a:buSzPct val="75000"/>
              <a:buFont typeface="Courier New" panose="02070309020205020404" pitchFamily="49" charset="0"/>
              <a:buNone/>
              <a:defRPr sz="1200"/>
            </a:lvl3pPr>
            <a:lvl4pPr marL="891540" indent="0">
              <a:spcBef>
                <a:spcPts val="450"/>
              </a:spcBef>
              <a:buNone/>
              <a:defRPr sz="1050"/>
            </a:lvl4pPr>
            <a:lvl5pPr indent="-137160">
              <a:spcBef>
                <a:spcPts val="450"/>
              </a:spcBef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373221" y="990600"/>
            <a:ext cx="2569921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1503" indent="-214313">
              <a:spcBef>
                <a:spcPts val="450"/>
              </a:spcBef>
              <a:buFont typeface="Arial" panose="020B0604020202020204" pitchFamily="34" charset="0"/>
              <a:buChar char="•"/>
              <a:defRPr sz="1800" baseline="0"/>
            </a:lvl2pPr>
            <a:lvl3pPr marL="548640" indent="0">
              <a:spcBef>
                <a:spcPts val="450"/>
              </a:spcBef>
              <a:buSzPct val="75000"/>
              <a:buFont typeface="Courier New" panose="02070309020205020404" pitchFamily="49" charset="0"/>
              <a:buNone/>
              <a:defRPr sz="1200"/>
            </a:lvl3pPr>
            <a:lvl4pPr marL="891540" indent="0">
              <a:spcBef>
                <a:spcPts val="450"/>
              </a:spcBef>
              <a:buNone/>
              <a:defRPr sz="1050"/>
            </a:lvl4pPr>
            <a:lvl5pPr indent="-137160">
              <a:spcBef>
                <a:spcPts val="450"/>
              </a:spcBef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21812" y="990600"/>
            <a:ext cx="2569921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1503" indent="-214313">
              <a:spcBef>
                <a:spcPts val="450"/>
              </a:spcBef>
              <a:buFont typeface="Arial" panose="020B0604020202020204" pitchFamily="34" charset="0"/>
              <a:buChar char="•"/>
              <a:defRPr sz="1800" baseline="0"/>
            </a:lvl2pPr>
            <a:lvl3pPr marL="548640" indent="0">
              <a:spcBef>
                <a:spcPts val="450"/>
              </a:spcBef>
              <a:buSzPct val="75000"/>
              <a:buFont typeface="Courier New" panose="02070309020205020404" pitchFamily="49" charset="0"/>
              <a:buNone/>
              <a:defRPr sz="1200"/>
            </a:lvl3pPr>
            <a:lvl4pPr marL="891540" indent="0">
              <a:spcBef>
                <a:spcPts val="450"/>
              </a:spcBef>
              <a:buNone/>
              <a:defRPr sz="1050"/>
            </a:lvl4pPr>
            <a:lvl5pPr indent="-137160">
              <a:spcBef>
                <a:spcPts val="450"/>
              </a:spcBef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D3AC7F-F166-D84A-85C1-207FA0965C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0"/>
            <a:ext cx="7966027" cy="6172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/>
          <a:lstStyle>
            <a:lvl1pPr algn="l">
              <a:lnSpc>
                <a:spcPct val="100000"/>
              </a:lnSpc>
              <a:defRPr sz="24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0211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1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7073" y="990600"/>
            <a:ext cx="1881186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1503" indent="-214313">
              <a:spcBef>
                <a:spcPts val="450"/>
              </a:spcBef>
              <a:buFont typeface="Arial" panose="020B0604020202020204" pitchFamily="34" charset="0"/>
              <a:buChar char="•"/>
              <a:defRPr sz="1800" baseline="0"/>
            </a:lvl2pPr>
            <a:lvl3pPr marL="548640" indent="0">
              <a:spcBef>
                <a:spcPts val="450"/>
              </a:spcBef>
              <a:buSzPct val="75000"/>
              <a:buFont typeface="Courier New" panose="02070309020205020404" pitchFamily="49" charset="0"/>
              <a:buNone/>
              <a:defRPr sz="1200"/>
            </a:lvl3pPr>
            <a:lvl4pPr marL="891540" indent="0">
              <a:spcBef>
                <a:spcPts val="450"/>
              </a:spcBef>
              <a:buNone/>
              <a:defRPr sz="1050"/>
            </a:lvl4pPr>
            <a:lvl5pPr indent="-137160">
              <a:spcBef>
                <a:spcPts val="450"/>
              </a:spcBef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2682585" y="990600"/>
            <a:ext cx="1881186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1503" indent="-214313">
              <a:spcBef>
                <a:spcPts val="450"/>
              </a:spcBef>
              <a:buFont typeface="Arial" panose="020B0604020202020204" pitchFamily="34" charset="0"/>
              <a:buChar char="•"/>
              <a:defRPr sz="1800" baseline="0"/>
            </a:lvl2pPr>
            <a:lvl3pPr marL="548640" indent="0">
              <a:spcBef>
                <a:spcPts val="450"/>
              </a:spcBef>
              <a:buSzPct val="75000"/>
              <a:buFont typeface="Courier New" panose="02070309020205020404" pitchFamily="49" charset="0"/>
              <a:buNone/>
              <a:defRPr sz="1200"/>
            </a:lvl3pPr>
            <a:lvl4pPr marL="891540" indent="0">
              <a:spcBef>
                <a:spcPts val="450"/>
              </a:spcBef>
              <a:buNone/>
              <a:defRPr sz="1050"/>
            </a:lvl4pPr>
            <a:lvl5pPr indent="-137160">
              <a:spcBef>
                <a:spcPts val="450"/>
              </a:spcBef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44558" y="990600"/>
            <a:ext cx="1881186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1503" indent="-214313">
              <a:spcBef>
                <a:spcPts val="450"/>
              </a:spcBef>
              <a:buFont typeface="Arial" panose="020B0604020202020204" pitchFamily="34" charset="0"/>
              <a:buChar char="•"/>
              <a:defRPr sz="1800" baseline="0"/>
            </a:lvl2pPr>
            <a:lvl3pPr marL="548640" indent="0">
              <a:spcBef>
                <a:spcPts val="450"/>
              </a:spcBef>
              <a:buSzPct val="75000"/>
              <a:buFont typeface="Courier New" panose="02070309020205020404" pitchFamily="49" charset="0"/>
              <a:buNone/>
              <a:defRPr sz="1200"/>
            </a:lvl3pPr>
            <a:lvl4pPr marL="891540" indent="0">
              <a:spcBef>
                <a:spcPts val="450"/>
              </a:spcBef>
              <a:buNone/>
              <a:defRPr sz="1050"/>
            </a:lvl4pPr>
            <a:lvl5pPr indent="-137160">
              <a:spcBef>
                <a:spcPts val="450"/>
              </a:spcBef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9110C1C-8074-6E4E-BB53-04B228CDA92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805060" y="990600"/>
            <a:ext cx="1881186" cy="54833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50"/>
              </a:spcBef>
              <a:buFont typeface="Arial" panose="020B0604020202020204" pitchFamily="34" charset="0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91503" indent="-214313">
              <a:spcBef>
                <a:spcPts val="450"/>
              </a:spcBef>
              <a:buFont typeface="Arial" panose="020B0604020202020204" pitchFamily="34" charset="0"/>
              <a:buChar char="•"/>
              <a:defRPr sz="1800" baseline="0"/>
            </a:lvl2pPr>
            <a:lvl3pPr marL="548640" indent="0">
              <a:spcBef>
                <a:spcPts val="450"/>
              </a:spcBef>
              <a:buSzPct val="75000"/>
              <a:buFont typeface="Courier New" panose="02070309020205020404" pitchFamily="49" charset="0"/>
              <a:buNone/>
              <a:defRPr sz="1200"/>
            </a:lvl3pPr>
            <a:lvl4pPr marL="891540" indent="0">
              <a:spcBef>
                <a:spcPts val="450"/>
              </a:spcBef>
              <a:buNone/>
              <a:defRPr sz="1050"/>
            </a:lvl4pPr>
            <a:lvl5pPr indent="-137160">
              <a:spcBef>
                <a:spcPts val="450"/>
              </a:spcBef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99B720-B1A8-384C-8DF4-8343F632B8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90" y="0"/>
            <a:ext cx="7966027" cy="617220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/>
          <a:lstStyle>
            <a:lvl1pPr algn="l">
              <a:lnSpc>
                <a:spcPct val="100000"/>
              </a:lnSpc>
              <a:defRPr sz="24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476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7BE1F-4F10-4170-9FF2-79AA1B06D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03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95A729-EC5E-BF40-9FA7-DFE999D9885A}"/>
              </a:ext>
            </a:extLst>
          </p:cNvPr>
          <p:cNvSpPr txBox="1">
            <a:spLocks/>
          </p:cNvSpPr>
          <p:nvPr/>
        </p:nvSpPr>
        <p:spPr>
          <a:xfrm>
            <a:off x="748666" y="0"/>
            <a:ext cx="8063081" cy="628650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Style Guide</a:t>
            </a:r>
          </a:p>
        </p:txBody>
      </p:sp>
    </p:spTree>
    <p:extLst>
      <p:ext uri="{BB962C8B-B14F-4D97-AF65-F5344CB8AC3E}">
        <p14:creationId xmlns:p14="http://schemas.microsoft.com/office/powerpoint/2010/main" val="1614553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81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7BE1F-4F10-4170-9FF2-79AA1B06D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7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7BE1F-4F10-4170-9FF2-79AA1B06D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2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7BE1F-4F10-4170-9FF2-79AA1B06D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8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7BE1F-4F10-4170-9FF2-79AA1B06D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6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7BE1F-4F10-4170-9FF2-79AA1B06D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3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9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7" descr="CITGO Logo process no BOX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48400"/>
            <a:ext cx="484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85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Univers 55" pitchFamily="34" charset="0"/>
                <a:ea typeface="ＭＳ Ｐゴシック" pitchFamily="-12" charset="-128"/>
              </a:defRPr>
            </a:lvl1pPr>
          </a:lstStyle>
          <a:p>
            <a:fld id="{7C47BE1F-4F10-4170-9FF2-79AA1B06D0AD}" type="slidenum">
              <a:rPr lang="en-US" smtClean="0"/>
              <a:t>‹#›</a:t>
            </a:fld>
            <a:endParaRPr lang="en-US"/>
          </a:p>
        </p:txBody>
      </p:sp>
      <p:pic>
        <p:nvPicPr>
          <p:cNvPr id="1030" name="Picture 58" descr="PDVSA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80150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20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Univers 55" pitchFamily="34" charset="0"/>
                <a:ea typeface="ＭＳ Ｐゴシック" pitchFamily="-12" charset="-128"/>
              </a:defRPr>
            </a:lvl1pPr>
          </a:lstStyle>
          <a:p>
            <a:pPr>
              <a:defRPr/>
            </a:pPr>
            <a:fld id="{F4D7C535-D9E4-423E-922B-48CCECEED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8956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657600"/>
            <a:ext cx="8458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Univers 55" pitchFamily="34" charset="0"/>
                <a:ea typeface="ＭＳ Ｐゴシック" pitchFamily="-12" charset="-128"/>
              </a:defRPr>
            </a:lvl1pPr>
          </a:lstStyle>
          <a:p>
            <a:pPr>
              <a:defRPr/>
            </a:pPr>
            <a:fld id="{B90D3BE2-F41A-40AF-82B6-587A3FE9E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5181600" y="0"/>
            <a:ext cx="3962400" cy="514350"/>
          </a:xfrm>
          <a:prstGeom prst="rect">
            <a:avLst/>
          </a:prstGeom>
          <a:solidFill>
            <a:srgbClr val="EF3E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078" name="Picture 7" descr="CanopyTrifor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 r="3844" b="39384"/>
          <a:stretch>
            <a:fillRect/>
          </a:stretch>
        </p:blipFill>
        <p:spPr bwMode="auto">
          <a:xfrm>
            <a:off x="533400" y="0"/>
            <a:ext cx="4724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CITGO Logo process no BOX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248400"/>
            <a:ext cx="484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PDVSA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280150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90A9BEA7-D8FB-1C48-94FC-43D2A55E0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138" y="6525970"/>
            <a:ext cx="2921794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r>
              <a:rPr lang="en-US" sz="450" dirty="0">
                <a:latin typeface="Arial" charset="0"/>
                <a:cs typeface="Arial" charset="0"/>
              </a:rPr>
              <a:t>©2019 CITGO Petroleum Corporation</a:t>
            </a:r>
          </a:p>
        </p:txBody>
      </p:sp>
    </p:spTree>
    <p:extLst>
      <p:ext uri="{BB962C8B-B14F-4D97-AF65-F5344CB8AC3E}">
        <p14:creationId xmlns:p14="http://schemas.microsoft.com/office/powerpoint/2010/main" val="298727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46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6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5214" y="6417056"/>
            <a:ext cx="13441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/>
              <a:t> </a:t>
            </a:r>
            <a:fld id="{86468B97-FE74-4AB8-9EBE-E11114E56907}" type="slidenum">
              <a:rPr lang="en-US" sz="1050" i="1" smtClean="0"/>
              <a:t>‹#›</a:t>
            </a:fld>
            <a:endParaRPr lang="en-US" sz="1050" i="1" dirty="0"/>
          </a:p>
        </p:txBody>
      </p:sp>
    </p:spTree>
    <p:extLst>
      <p:ext uri="{BB962C8B-B14F-4D97-AF65-F5344CB8AC3E}">
        <p14:creationId xmlns:p14="http://schemas.microsoft.com/office/powerpoint/2010/main" val="412216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4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3CDCF93-68BB-D443-B5AF-BC117C5DE135}"/>
              </a:ext>
            </a:extLst>
          </p:cNvPr>
          <p:cNvSpPr txBox="1">
            <a:spLocks/>
          </p:cNvSpPr>
          <p:nvPr/>
        </p:nvSpPr>
        <p:spPr>
          <a:xfrm>
            <a:off x="748666" y="0"/>
            <a:ext cx="8063081" cy="628650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Style Guide</a:t>
            </a:r>
          </a:p>
        </p:txBody>
      </p:sp>
    </p:spTree>
    <p:extLst>
      <p:ext uri="{BB962C8B-B14F-4D97-AF65-F5344CB8AC3E}">
        <p14:creationId xmlns:p14="http://schemas.microsoft.com/office/powerpoint/2010/main" val="262680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72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Benzene Fenceline 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Lemont Refinery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4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31779"/>
            <a:ext cx="8229600" cy="54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Sector Rule Requirements for samplers is prescriptive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Utilizes USEPA Method 325A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Based on size and shape of the facility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2000 linear feet around the perimeter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 sampling location required for dock operations</a:t>
            </a:r>
            <a:endParaRPr lang="en-US" sz="1600" dirty="0"/>
          </a:p>
          <a:p>
            <a:pPr marL="344488" indent="-344488">
              <a:buFont typeface="Arial" panose="020B0604020202020204" pitchFamily="34" charset="0"/>
              <a:buChar char="•"/>
              <a:tabLst>
                <a:tab pos="344488" algn="l"/>
              </a:tabLst>
            </a:pPr>
            <a:r>
              <a:rPr lang="en-US" sz="1600" dirty="0"/>
              <a:t>Resulted in 18 locations at the CITGO Lemont Refinery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tabLst/>
              <a:defRPr/>
            </a:pPr>
            <a:endParaRPr lang="en-US" b="1" kern="0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tabLst/>
              <a:defRPr/>
            </a:pPr>
            <a:r>
              <a:rPr lang="en-US" b="1" kern="0" dirty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t>Program Details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Arial Unicode M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Compliance is based on Highest Measured Concentration – Lowest Measured Concentration (</a:t>
            </a: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Δ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C) for each 2-week sampling period.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Annual average </a:t>
            </a:r>
            <a:r>
              <a:rPr kumimoji="0" lang="el-G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Δ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C of the most recent 26 sampling events is the single compliance point for facility</a:t>
            </a:r>
          </a:p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First annual average is calculated after 12 months of sampling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 Unicode MS"/>
              <a:cs typeface="Arial Unicode M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Sampling data is posted online quarterly and accessible to public.</a:t>
            </a:r>
          </a:p>
          <a:p>
            <a:pPr marL="285750" indent="-285750">
              <a:buFontTx/>
              <a:buChar char="-"/>
            </a:pPr>
            <a:endParaRPr lang="en-US" sz="1700" dirty="0"/>
          </a:p>
          <a:p>
            <a:pPr marL="285750" indent="-285750">
              <a:buFontTx/>
              <a:buChar char="-"/>
            </a:pPr>
            <a:endParaRPr lang="en-US" sz="17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CCF6A5-7FBC-2990-5345-FF12EBC4584E}"/>
              </a:ext>
            </a:extLst>
          </p:cNvPr>
          <p:cNvSpPr txBox="1">
            <a:spLocks/>
          </p:cNvSpPr>
          <p:nvPr/>
        </p:nvSpPr>
        <p:spPr>
          <a:xfrm>
            <a:off x="609600" y="174578"/>
            <a:ext cx="8458200" cy="457200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General Overview</a:t>
            </a:r>
          </a:p>
        </p:txBody>
      </p:sp>
    </p:spTree>
    <p:extLst>
      <p:ext uri="{BB962C8B-B14F-4D97-AF65-F5344CB8AC3E}">
        <p14:creationId xmlns:p14="http://schemas.microsoft.com/office/powerpoint/2010/main" val="349005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8FB32E-E24E-2B9F-1CF0-4C9C3DDB687B}"/>
              </a:ext>
            </a:extLst>
          </p:cNvPr>
          <p:cNvSpPr txBox="1"/>
          <p:nvPr/>
        </p:nvSpPr>
        <p:spPr>
          <a:xfrm>
            <a:off x="152401" y="914400"/>
            <a:ext cx="8686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kern="0" dirty="0">
                <a:solidFill>
                  <a:srgbClr val="000000"/>
                </a:solidFill>
                <a:ea typeface="Arial Unicode MS"/>
                <a:cs typeface="Arial Unicode MS"/>
              </a:rPr>
              <a:t>Annual average must be less than 9ug/m</a:t>
            </a:r>
            <a:r>
              <a:rPr lang="en-US" kern="0" baseline="30000" dirty="0">
                <a:solidFill>
                  <a:srgbClr val="000000"/>
                </a:solidFill>
                <a:ea typeface="Arial Unicode MS"/>
                <a:cs typeface="Arial Unicode MS"/>
              </a:rPr>
              <a:t>3</a:t>
            </a:r>
            <a:r>
              <a:rPr lang="en-US" kern="0" dirty="0">
                <a:solidFill>
                  <a:srgbClr val="000000"/>
                </a:solidFill>
                <a:ea typeface="Arial Unicode MS"/>
                <a:cs typeface="Arial Unicode MS"/>
              </a:rPr>
              <a:t> (~2.8 ppb)</a:t>
            </a:r>
          </a:p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kern="0" dirty="0">
              <a:solidFill>
                <a:srgbClr val="000000"/>
              </a:solidFill>
              <a:ea typeface="Arial Unicode MS"/>
              <a:cs typeface="Arial Unicode MS"/>
            </a:endParaRPr>
          </a:p>
          <a:p>
            <a:pPr marL="97155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ea typeface="Arial Unicode MS"/>
                <a:cs typeface="Arial Unicode MS"/>
              </a:rPr>
              <a:t>If average is above 9ug/m</a:t>
            </a:r>
            <a:r>
              <a:rPr lang="en-US" kern="0" baseline="30000" dirty="0">
                <a:solidFill>
                  <a:srgbClr val="000000"/>
                </a:solidFill>
                <a:ea typeface="Arial Unicode MS"/>
                <a:cs typeface="Arial Unicode MS"/>
              </a:rPr>
              <a:t>3</a:t>
            </a:r>
            <a:r>
              <a:rPr lang="en-US" kern="0" dirty="0">
                <a:solidFill>
                  <a:srgbClr val="000000"/>
                </a:solidFill>
                <a:ea typeface="Arial Unicode MS"/>
                <a:cs typeface="Arial Unicode MS"/>
              </a:rPr>
              <a:t> a Root Cause Analysis (RCA) is required</a:t>
            </a:r>
          </a:p>
          <a:p>
            <a:pPr marL="97155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RCA must be initiated within 5 days of determining that the action level has been exceeded.</a:t>
            </a:r>
          </a:p>
          <a:p>
            <a:pPr marL="971550" lvl="2" indent="-34290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RCA </a:t>
            </a:r>
            <a:r>
              <a:rPr lang="en-US" i="1" u="sng" dirty="0"/>
              <a:t>and corrective action </a:t>
            </a:r>
            <a:r>
              <a:rPr lang="en-US" dirty="0"/>
              <a:t>must be completed within 45 days of determining that the action level has been exceeded.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 corrective action plan must be submitted to EPA if:</a:t>
            </a:r>
          </a:p>
          <a:p>
            <a:pPr lvl="1"/>
            <a:endParaRPr lang="en-US" dirty="0"/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l-GR" dirty="0"/>
              <a:t>Δ</a:t>
            </a:r>
            <a:r>
              <a:rPr lang="en-US" dirty="0"/>
              <a:t>C in the next 14-day sampling period after implementation of corrective action is &gt; 9 µg/m</a:t>
            </a:r>
            <a:r>
              <a:rPr lang="en-US" baseline="30000" dirty="0"/>
              <a:t>3 </a:t>
            </a:r>
            <a:r>
              <a:rPr lang="en-US" dirty="0"/>
              <a:t>(~2.8 ppb), or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dirty="0"/>
              <a:t>If corrective action will take more than 45 days to complete.</a:t>
            </a:r>
          </a:p>
          <a:p>
            <a:pPr marL="228600"/>
            <a:endParaRPr lang="en-US" dirty="0"/>
          </a:p>
          <a:p>
            <a:pPr marL="228600"/>
            <a:r>
              <a:rPr lang="en-US" b="1" kern="0" dirty="0">
                <a:solidFill>
                  <a:srgbClr val="000000"/>
                </a:solidFill>
                <a:ea typeface="Arial Unicode MS"/>
                <a:cs typeface="Arial Unicode MS"/>
              </a:rPr>
              <a:t>Lemont Refinery conducts an investigation whenever a single 2-week sampling period has a result above 9ug/m</a:t>
            </a:r>
            <a:r>
              <a:rPr lang="en-US" b="1" kern="0" baseline="30000" dirty="0">
                <a:solidFill>
                  <a:srgbClr val="000000"/>
                </a:solidFill>
                <a:ea typeface="Arial Unicode MS"/>
                <a:cs typeface="Arial Unicode MS"/>
              </a:rPr>
              <a:t>3</a:t>
            </a:r>
          </a:p>
          <a:p>
            <a:pPr marL="228600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27E96A2-732B-4968-CB58-3CB11CC62C24}"/>
              </a:ext>
            </a:extLst>
          </p:cNvPr>
          <p:cNvSpPr txBox="1">
            <a:spLocks/>
          </p:cNvSpPr>
          <p:nvPr/>
        </p:nvSpPr>
        <p:spPr>
          <a:xfrm>
            <a:off x="609600" y="174578"/>
            <a:ext cx="8458200" cy="457200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General Overview</a:t>
            </a:r>
          </a:p>
        </p:txBody>
      </p:sp>
    </p:spTree>
    <p:extLst>
      <p:ext uri="{BB962C8B-B14F-4D97-AF65-F5344CB8AC3E}">
        <p14:creationId xmlns:p14="http://schemas.microsoft.com/office/powerpoint/2010/main" val="294900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95" y="192688"/>
            <a:ext cx="8458200" cy="457200"/>
          </a:xfrm>
        </p:spPr>
        <p:txBody>
          <a:bodyPr/>
          <a:lstStyle/>
          <a:p>
            <a:r>
              <a:rPr lang="en-US" dirty="0"/>
              <a:t>General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685" y="762000"/>
            <a:ext cx="8458200" cy="5791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Passive sampling using diffusive tube samplers placed under a protective hood along the fenceline.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Sorbent tubes are collected and analyzed by third party lab for benzene every 14 days (13-15 is allowable).</a:t>
            </a:r>
          </a:p>
          <a:p>
            <a:pPr lvl="0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127852"/>
            <a:ext cx="2904836" cy="214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595" y="1018743"/>
            <a:ext cx="2851392" cy="187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83" y="3200399"/>
            <a:ext cx="3998602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35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494A6-7A2D-0AC0-6E7A-3F7E81C07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DB1D07-FF7F-86A9-7DF9-825548370510}"/>
              </a:ext>
            </a:extLst>
          </p:cNvPr>
          <p:cNvSpPr txBox="1"/>
          <p:nvPr/>
        </p:nvSpPr>
        <p:spPr>
          <a:xfrm>
            <a:off x="152401" y="9144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Portable Gas Chromatographs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refinery operates 2 gas chromatographs inside the refinery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Sample results available every 10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Used to identify potential issues before there is an impact at the fenceline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2E1FF7-1294-FA2F-B043-AF0F164CC74F}"/>
              </a:ext>
            </a:extLst>
          </p:cNvPr>
          <p:cNvSpPr txBox="1">
            <a:spLocks/>
          </p:cNvSpPr>
          <p:nvPr/>
        </p:nvSpPr>
        <p:spPr>
          <a:xfrm>
            <a:off x="609600" y="174578"/>
            <a:ext cx="8458200" cy="457200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Additional Monitoring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8748626-A049-9A5E-6B05-AF9668195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4038600" cy="387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65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1C173-477D-23F0-4765-2EC7904FD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46D632-1DF7-489D-BAF9-F4694F5E8848}"/>
              </a:ext>
            </a:extLst>
          </p:cNvPr>
          <p:cNvSpPr txBox="1"/>
          <p:nvPr/>
        </p:nvSpPr>
        <p:spPr>
          <a:xfrm>
            <a:off x="11430" y="914400"/>
            <a:ext cx="46481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lvl="1"/>
            <a:r>
              <a:rPr lang="en-US" b="1" dirty="0"/>
              <a:t>Ambient Air Stations</a:t>
            </a:r>
          </a:p>
          <a:p>
            <a:pPr marL="339725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39725" lvl="1" indent="-285750">
              <a:buFont typeface="Arial" panose="020B0604020202020204" pitchFamily="34" charset="0"/>
              <a:buChar char="•"/>
            </a:pPr>
            <a:r>
              <a:rPr lang="en-US" dirty="0"/>
              <a:t>We have heard the community concerns and have agreed to initiate real-time monitoring in the following locations shown on the map.</a:t>
            </a:r>
          </a:p>
          <a:p>
            <a:pPr marL="339725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39725" lvl="1" indent="-285750">
              <a:buFont typeface="Arial" panose="020B0604020202020204" pitchFamily="34" charset="0"/>
              <a:buChar char="•"/>
            </a:pPr>
            <a:r>
              <a:rPr lang="en-US" dirty="0"/>
              <a:t>Currently working with third party vendor to start real time benzene monitoring.</a:t>
            </a:r>
          </a:p>
          <a:p>
            <a:pPr marL="796925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6A4416E-1B40-49E0-A5D5-FFA947F5C478}"/>
              </a:ext>
            </a:extLst>
          </p:cNvPr>
          <p:cNvSpPr txBox="1">
            <a:spLocks/>
          </p:cNvSpPr>
          <p:nvPr/>
        </p:nvSpPr>
        <p:spPr>
          <a:xfrm>
            <a:off x="609600" y="174578"/>
            <a:ext cx="8458200" cy="457200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Additional Monitoring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E9449E-E08E-69D5-5879-E3409EC3D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642" y="914400"/>
            <a:ext cx="4407158" cy="456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785E5AA0-077A-2364-997D-52E935BCDA8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628650" y="87313"/>
            <a:ext cx="8062913" cy="677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/>
              <a:t>Questions????</a:t>
            </a:r>
          </a:p>
        </p:txBody>
      </p:sp>
      <p:pic>
        <p:nvPicPr>
          <p:cNvPr id="44035" name="Picture 1">
            <a:extLst>
              <a:ext uri="{FF2B5EF4-FFF2-40B4-BE49-F238E27FC236}">
                <a16:creationId xmlns:a16="http://schemas.microsoft.com/office/drawing/2014/main" id="{0549A8AF-EA64-FFAD-AB3C-FEE45E9B6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87692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084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4BEC4-14DA-ADEF-B406-3B6A70FC3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93EA55-8204-797C-2B00-6F8EEF63AD1B}"/>
              </a:ext>
            </a:extLst>
          </p:cNvPr>
          <p:cNvSpPr txBox="1"/>
          <p:nvPr/>
        </p:nvSpPr>
        <p:spPr>
          <a:xfrm>
            <a:off x="152401" y="914400"/>
            <a:ext cx="8686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marL="0" lvl="1"/>
            <a:r>
              <a:rPr lang="en-US" b="1" dirty="0"/>
              <a:t>Leak Detection and Repair (LDAR or Fugitive Emissions)</a:t>
            </a:r>
          </a:p>
          <a:p>
            <a:pPr marL="0" lvl="1"/>
            <a:endParaRPr lang="en-US" b="1" dirty="0"/>
          </a:p>
          <a:p>
            <a:pPr marL="339725" lvl="1" indent="-285750">
              <a:buFont typeface="Arial" panose="020B0604020202020204" pitchFamily="34" charset="0"/>
              <a:buChar char="•"/>
            </a:pPr>
            <a:r>
              <a:rPr lang="en-US" dirty="0"/>
              <a:t>The refinery operates an LDAR program in accordance with Federal regulations</a:t>
            </a:r>
          </a:p>
          <a:p>
            <a:pPr marL="796925" lvl="2" indent="-285750">
              <a:buFont typeface="Arial" panose="020B0604020202020204" pitchFamily="34" charset="0"/>
              <a:buChar char="•"/>
            </a:pPr>
            <a:r>
              <a:rPr lang="en-US" dirty="0"/>
              <a:t>14 Technicians using handheld portable equipment to monitor components throughout the refinery for VOC emissions</a:t>
            </a:r>
          </a:p>
          <a:p>
            <a:pPr marL="796925" lvl="2" indent="-285750">
              <a:buFont typeface="Arial" panose="020B0604020202020204" pitchFamily="34" charset="0"/>
              <a:buChar char="•"/>
            </a:pPr>
            <a:r>
              <a:rPr lang="en-US" dirty="0"/>
              <a:t>Approximately 210,000 individual inspections are completed annually on more than 65,000 components</a:t>
            </a:r>
          </a:p>
          <a:p>
            <a:pPr marL="796925" lvl="2" indent="-285750">
              <a:buFont typeface="Arial" panose="020B0604020202020204" pitchFamily="34" charset="0"/>
              <a:buChar char="•"/>
            </a:pPr>
            <a:r>
              <a:rPr lang="en-US" dirty="0"/>
              <a:t>Any leak detected above the thresholds MUST be repaired within prescribed timelines.</a:t>
            </a:r>
          </a:p>
          <a:p>
            <a:pPr marL="796925" lvl="2" indent="-285750">
              <a:buFont typeface="Arial" panose="020B0604020202020204" pitchFamily="34" charset="0"/>
              <a:buChar char="•"/>
            </a:pPr>
            <a:r>
              <a:rPr lang="en-US" dirty="0"/>
              <a:t>Components are re-monitored to verify effective repairs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D83971-CE85-0B3D-361C-409A3E297BB4}"/>
              </a:ext>
            </a:extLst>
          </p:cNvPr>
          <p:cNvSpPr txBox="1">
            <a:spLocks/>
          </p:cNvSpPr>
          <p:nvPr/>
        </p:nvSpPr>
        <p:spPr>
          <a:xfrm>
            <a:off x="609600" y="174578"/>
            <a:ext cx="8458200" cy="457200"/>
          </a:xfr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Additional Monitoring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72758-E683-12C9-D62D-8825108852EF}"/>
              </a:ext>
            </a:extLst>
          </p:cNvPr>
          <p:cNvSpPr txBox="1"/>
          <p:nvPr/>
        </p:nvSpPr>
        <p:spPr>
          <a:xfrm>
            <a:off x="339089" y="4082107"/>
            <a:ext cx="8686800" cy="1616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Stack Continuous Emission Monitors (CEMS)</a:t>
            </a:r>
          </a:p>
          <a:p>
            <a:pPr marL="342900" marR="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Continuous Emissions Monitors on Heaters, Boiler and Wet Gas Scrubber</a:t>
            </a:r>
          </a:p>
          <a:p>
            <a:pPr marL="742950" marR="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time data on the stacks 24/7</a:t>
            </a:r>
          </a:p>
          <a:p>
            <a:pPr marL="742950" marR="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Alarms internally to adjust operation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is reported to the State to demonstrate compliance with permit limits</a:t>
            </a:r>
          </a:p>
        </p:txBody>
      </p:sp>
    </p:spTree>
    <p:extLst>
      <p:ext uri="{BB962C8B-B14F-4D97-AF65-F5344CB8AC3E}">
        <p14:creationId xmlns:p14="http://schemas.microsoft.com/office/powerpoint/2010/main" val="759204765"/>
      </p:ext>
    </p:extLst>
  </p:cSld>
  <p:clrMapOvr>
    <a:masterClrMapping/>
  </p:clrMapOvr>
</p:sld>
</file>

<file path=ppt/theme/theme1.xml><?xml version="1.0" encoding="utf-8"?>
<a:theme xmlns:a="http://schemas.openxmlformats.org/drawingml/2006/main" name="CITGO Template">
  <a:themeElements>
    <a:clrScheme name="Mai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33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D"/>
      </a:accent5>
      <a:accent6>
        <a:srgbClr val="E70000"/>
      </a:accent6>
      <a:hlink>
        <a:srgbClr val="0000FF"/>
      </a:hlink>
      <a:folHlink>
        <a:srgbClr val="B2B2B2"/>
      </a:folHlink>
    </a:clrScheme>
    <a:fontScheme name="Main Templat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ai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33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rt Slides">
  <a:themeElements>
    <a:clrScheme name="Chart Slid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33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D"/>
      </a:accent5>
      <a:accent6>
        <a:srgbClr val="E70000"/>
      </a:accent6>
      <a:hlink>
        <a:srgbClr val="0000FF"/>
      </a:hlink>
      <a:folHlink>
        <a:srgbClr val="B2B2B2"/>
      </a:folHlink>
    </a:clrScheme>
    <a:fontScheme name="Chart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Chart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Slid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33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vider Page">
  <a:themeElements>
    <a:clrScheme name="Divider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33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D"/>
      </a:accent5>
      <a:accent6>
        <a:srgbClr val="E70000"/>
      </a:accent6>
      <a:hlink>
        <a:srgbClr val="0000FF"/>
      </a:hlink>
      <a:folHlink>
        <a:srgbClr val="B2B2B2"/>
      </a:folHlink>
    </a:clrScheme>
    <a:fontScheme name="Divider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ivider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33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E70000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TGO Theme">
  <a:themeElements>
    <a:clrScheme name="CITGO">
      <a:dk1>
        <a:sysClr val="windowText" lastClr="000000"/>
      </a:dk1>
      <a:lt1>
        <a:sysClr val="window" lastClr="FFFFFF"/>
      </a:lt1>
      <a:dk2>
        <a:srgbClr val="242D38"/>
      </a:dk2>
      <a:lt2>
        <a:srgbClr val="DAD9D6"/>
      </a:lt2>
      <a:accent1>
        <a:srgbClr val="F58220"/>
      </a:accent1>
      <a:accent2>
        <a:srgbClr val="E32026"/>
      </a:accent2>
      <a:accent3>
        <a:srgbClr val="B8292F"/>
      </a:accent3>
      <a:accent4>
        <a:srgbClr val="005DAA"/>
      </a:accent4>
      <a:accent5>
        <a:srgbClr val="6BA4B8"/>
      </a:accent5>
      <a:accent6>
        <a:srgbClr val="BBC59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GO Theme" id="{7F74E05F-6A0F-41F6-82A0-7404A4658FF6}" vid="{CA0354FA-BCAE-420F-9086-5930842554FB}"/>
    </a:ext>
  </a:extLst>
</a:theme>
</file>

<file path=ppt/theme/theme5.xml><?xml version="1.0" encoding="utf-8"?>
<a:theme xmlns:a="http://schemas.openxmlformats.org/drawingml/2006/main" name="Table of Contents">
  <a:themeElements>
    <a:clrScheme name="CITGO">
      <a:dk1>
        <a:sysClr val="windowText" lastClr="000000"/>
      </a:dk1>
      <a:lt1>
        <a:sysClr val="window" lastClr="FFFFFF"/>
      </a:lt1>
      <a:dk2>
        <a:srgbClr val="242D38"/>
      </a:dk2>
      <a:lt2>
        <a:srgbClr val="DAD9D6"/>
      </a:lt2>
      <a:accent1>
        <a:srgbClr val="F58220"/>
      </a:accent1>
      <a:accent2>
        <a:srgbClr val="E32026"/>
      </a:accent2>
      <a:accent3>
        <a:srgbClr val="B8292F"/>
      </a:accent3>
      <a:accent4>
        <a:srgbClr val="005DAA"/>
      </a:accent4>
      <a:accent5>
        <a:srgbClr val="6BA4B8"/>
      </a:accent5>
      <a:accent6>
        <a:srgbClr val="BBC59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_CITGO Corporate 4-3" id="{09D3F2F1-00FB-7A4A-AB8B-D7E61F2486BD}" vid="{4877BDA0-6C3C-FA42-8D03-21C5C1D8BB14}"/>
    </a:ext>
  </a:extLst>
</a:theme>
</file>

<file path=ppt/theme/theme6.xml><?xml version="1.0" encoding="utf-8"?>
<a:theme xmlns:a="http://schemas.openxmlformats.org/drawingml/2006/main" name="Divider Slide">
  <a:themeElements>
    <a:clrScheme name="CITGO">
      <a:dk1>
        <a:sysClr val="windowText" lastClr="000000"/>
      </a:dk1>
      <a:lt1>
        <a:sysClr val="window" lastClr="FFFFFF"/>
      </a:lt1>
      <a:dk2>
        <a:srgbClr val="242D38"/>
      </a:dk2>
      <a:lt2>
        <a:srgbClr val="DAD9D6"/>
      </a:lt2>
      <a:accent1>
        <a:srgbClr val="F58220"/>
      </a:accent1>
      <a:accent2>
        <a:srgbClr val="E32026"/>
      </a:accent2>
      <a:accent3>
        <a:srgbClr val="B8292F"/>
      </a:accent3>
      <a:accent4>
        <a:srgbClr val="005DAA"/>
      </a:accent4>
      <a:accent5>
        <a:srgbClr val="6BA4B8"/>
      </a:accent5>
      <a:accent6>
        <a:srgbClr val="BBC59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_CITGO Corporate 4-3" id="{09D3F2F1-00FB-7A4A-AB8B-D7E61F2486BD}" vid="{CA307987-D4D4-CC47-9762-342855F72EA6}"/>
    </a:ext>
  </a:extLst>
</a:theme>
</file>

<file path=ppt/theme/theme7.xml><?xml version="1.0" encoding="utf-8"?>
<a:theme xmlns:a="http://schemas.openxmlformats.org/drawingml/2006/main" name="Contents">
  <a:themeElements>
    <a:clrScheme name="CITGO">
      <a:dk1>
        <a:sysClr val="windowText" lastClr="000000"/>
      </a:dk1>
      <a:lt1>
        <a:sysClr val="window" lastClr="FFFFFF"/>
      </a:lt1>
      <a:dk2>
        <a:srgbClr val="242D38"/>
      </a:dk2>
      <a:lt2>
        <a:srgbClr val="DAD9D6"/>
      </a:lt2>
      <a:accent1>
        <a:srgbClr val="F58220"/>
      </a:accent1>
      <a:accent2>
        <a:srgbClr val="E32026"/>
      </a:accent2>
      <a:accent3>
        <a:srgbClr val="B8292F"/>
      </a:accent3>
      <a:accent4>
        <a:srgbClr val="005DAA"/>
      </a:accent4>
      <a:accent5>
        <a:srgbClr val="6BA4B8"/>
      </a:accent5>
      <a:accent6>
        <a:srgbClr val="BBC59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_CITGO Corporate 4-3" id="{09D3F2F1-00FB-7A4A-AB8B-D7E61F2486BD}" vid="{F953FC6A-D70B-6144-ACF3-20C8685485FC}"/>
    </a:ext>
  </a:extLst>
</a:theme>
</file>

<file path=ppt/theme/theme8.xml><?xml version="1.0" encoding="utf-8"?>
<a:theme xmlns:a="http://schemas.openxmlformats.org/drawingml/2006/main" name="Style Guide">
  <a:themeElements>
    <a:clrScheme name="CITGO">
      <a:dk1>
        <a:sysClr val="windowText" lastClr="000000"/>
      </a:dk1>
      <a:lt1>
        <a:sysClr val="window" lastClr="FFFFFF"/>
      </a:lt1>
      <a:dk2>
        <a:srgbClr val="242D38"/>
      </a:dk2>
      <a:lt2>
        <a:srgbClr val="DAD9D6"/>
      </a:lt2>
      <a:accent1>
        <a:srgbClr val="F58220"/>
      </a:accent1>
      <a:accent2>
        <a:srgbClr val="E32026"/>
      </a:accent2>
      <a:accent3>
        <a:srgbClr val="B8292F"/>
      </a:accent3>
      <a:accent4>
        <a:srgbClr val="005DAA"/>
      </a:accent4>
      <a:accent5>
        <a:srgbClr val="6BA4B8"/>
      </a:accent5>
      <a:accent6>
        <a:srgbClr val="BBC59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_CITGO Corporate 4-3" id="{09D3F2F1-00FB-7A4A-AB8B-D7E61F2486BD}" vid="{EFEBA94F-4354-BD41-8625-BD7241D6AB03}"/>
    </a:ext>
  </a:extLst>
</a:theme>
</file>

<file path=ppt/theme/theme9.xml><?xml version="1.0" encoding="utf-8"?>
<a:theme xmlns:a="http://schemas.openxmlformats.org/drawingml/2006/main" name="Blank">
  <a:themeElements>
    <a:clrScheme name="CITGO">
      <a:dk1>
        <a:sysClr val="windowText" lastClr="000000"/>
      </a:dk1>
      <a:lt1>
        <a:sysClr val="window" lastClr="FFFFFF"/>
      </a:lt1>
      <a:dk2>
        <a:srgbClr val="242D38"/>
      </a:dk2>
      <a:lt2>
        <a:srgbClr val="DAD9D6"/>
      </a:lt2>
      <a:accent1>
        <a:srgbClr val="F58220"/>
      </a:accent1>
      <a:accent2>
        <a:srgbClr val="E32026"/>
      </a:accent2>
      <a:accent3>
        <a:srgbClr val="B8292F"/>
      </a:accent3>
      <a:accent4>
        <a:srgbClr val="005DAA"/>
      </a:accent4>
      <a:accent5>
        <a:srgbClr val="6BA4B8"/>
      </a:accent5>
      <a:accent6>
        <a:srgbClr val="BBC59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_CITGO Corporate 4-3" id="{09D3F2F1-00FB-7A4A-AB8B-D7E61F2486BD}" vid="{48E56C80-0ECA-DE43-A528-D591AAF145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CITGO Template</Template>
  <TotalTime>9096</TotalTime>
  <Words>471</Words>
  <Application>Microsoft Office PowerPoint</Application>
  <PresentationFormat>On-screen Show (4:3)</PresentationFormat>
  <Paragraphs>76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8</vt:i4>
      </vt:variant>
    </vt:vector>
  </HeadingPairs>
  <TitlesOfParts>
    <vt:vector size="24" baseType="lpstr">
      <vt:lpstr>Arial</vt:lpstr>
      <vt:lpstr>Arial Unicode MS</vt:lpstr>
      <vt:lpstr>Calibri</vt:lpstr>
      <vt:lpstr>Courier New</vt:lpstr>
      <vt:lpstr>Symbol</vt:lpstr>
      <vt:lpstr>Times New Roman</vt:lpstr>
      <vt:lpstr>Univers 55</vt:lpstr>
      <vt:lpstr>CITGO Template</vt:lpstr>
      <vt:lpstr>Chart Slides</vt:lpstr>
      <vt:lpstr>Divider Page</vt:lpstr>
      <vt:lpstr>CITGO Theme</vt:lpstr>
      <vt:lpstr>Table of Contents</vt:lpstr>
      <vt:lpstr>Divider Slide</vt:lpstr>
      <vt:lpstr>Contents</vt:lpstr>
      <vt:lpstr>Style Guide</vt:lpstr>
      <vt:lpstr>Blank</vt:lpstr>
      <vt:lpstr>Benzene Fenceline Monitoring</vt:lpstr>
      <vt:lpstr>PowerPoint Presentation</vt:lpstr>
      <vt:lpstr>PowerPoint Presentation</vt:lpstr>
      <vt:lpstr>General Overview</vt:lpstr>
      <vt:lpstr>PowerPoint Presentation</vt:lpstr>
      <vt:lpstr>PowerPoint Presentation</vt:lpstr>
      <vt:lpstr>Questions????</vt:lpstr>
      <vt:lpstr>PowerPoint Presentation</vt:lpstr>
    </vt:vector>
  </TitlesOfParts>
  <Company>CITGO Petroleum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Refinery Sector Rule –  Benzene Fenceline Monitoring</dc:title>
  <dc:creator>Morgan Nelson</dc:creator>
  <cp:lastModifiedBy>Robbins, Kate</cp:lastModifiedBy>
  <cp:revision>203</cp:revision>
  <cp:lastPrinted>2025-12-16T15:39:26Z</cp:lastPrinted>
  <dcterms:created xsi:type="dcterms:W3CDTF">2016-02-24T14:26:09Z</dcterms:created>
  <dcterms:modified xsi:type="dcterms:W3CDTF">2026-01-26T14:34:40Z</dcterms:modified>
</cp:coreProperties>
</file>